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4.jpg" ContentType="image/png"/>
  <Override PartName="/ppt/media/image45.jpg" ContentType="image/png"/>
  <Override PartName="/ppt/media/image49.jpg" ContentType="image/png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19" r:id="rId2"/>
    <p:sldId id="559" r:id="rId3"/>
    <p:sldId id="560" r:id="rId4"/>
    <p:sldId id="579" r:id="rId5"/>
    <p:sldId id="562" r:id="rId6"/>
    <p:sldId id="563" r:id="rId7"/>
    <p:sldId id="564" r:id="rId8"/>
    <p:sldId id="565" r:id="rId9"/>
    <p:sldId id="566" r:id="rId10"/>
    <p:sldId id="567" r:id="rId11"/>
    <p:sldId id="568" r:id="rId12"/>
    <p:sldId id="569" r:id="rId13"/>
    <p:sldId id="570" r:id="rId14"/>
    <p:sldId id="571" r:id="rId15"/>
    <p:sldId id="581" r:id="rId16"/>
    <p:sldId id="582" r:id="rId17"/>
    <p:sldId id="583" r:id="rId18"/>
    <p:sldId id="572" r:id="rId19"/>
    <p:sldId id="585" r:id="rId20"/>
    <p:sldId id="573" r:id="rId21"/>
    <p:sldId id="575" r:id="rId22"/>
    <p:sldId id="576" r:id="rId23"/>
    <p:sldId id="577" r:id="rId24"/>
    <p:sldId id="578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294" y="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4E5A9-F1ED-4A91-AA2F-55A57D7E12F4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C7F39-E796-40EA-BE3F-C88F1E2872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377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AB6B6-5E6E-4250-B860-C7123953C89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07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C7F39-E796-40EA-BE3F-C88F1E28722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683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AB6B6-5E6E-4250-B860-C7123953C89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94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09/10/2023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jpe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5" Type="http://schemas.openxmlformats.org/officeDocument/2006/relationships/image" Target="../media/image60.pn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jpeg"/><Relationship Id="rId28" Type="http://schemas.openxmlformats.org/officeDocument/2006/relationships/image" Target="../media/image63.jpeg"/><Relationship Id="rId10" Type="http://schemas.openxmlformats.org/officeDocument/2006/relationships/image" Target="../media/image45.jpg"/><Relationship Id="rId19" Type="http://schemas.openxmlformats.org/officeDocument/2006/relationships/image" Target="../media/image54.jpe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openxmlformats.org/officeDocument/2006/relationships/image" Target="../media/image49.jpg"/><Relationship Id="rId22" Type="http://schemas.openxmlformats.org/officeDocument/2006/relationships/image" Target="../media/image57.jpeg"/><Relationship Id="rId27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jpg"/><Relationship Id="rId7" Type="http://schemas.openxmlformats.org/officeDocument/2006/relationships/image" Target="../media/image3.png"/><Relationship Id="rId2" Type="http://schemas.openxmlformats.org/officeDocument/2006/relationships/hyperlink" Target="http://www.leesu.fr/ocap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sanres.org/pdf_files/EcoRanRes_Urine_Guide_FRENCH_111026.pdf" TargetMode="External"/><Relationship Id="rId5" Type="http://schemas.openxmlformats.org/officeDocument/2006/relationships/hyperlink" Target="https://www.leesu.fr/ocapi/wp-content/uploads/2019/08/urine-humaine-et-v%C3%A9g%C3%A9taux_2019_def.pdf" TargetMode="Externa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jpeg"/><Relationship Id="rId3" Type="http://schemas.openxmlformats.org/officeDocument/2006/relationships/image" Target="../media/image88.png"/><Relationship Id="rId7" Type="http://schemas.openxmlformats.org/officeDocument/2006/relationships/image" Target="../media/image94.jpeg"/><Relationship Id="rId12" Type="http://schemas.openxmlformats.org/officeDocument/2006/relationships/image" Target="../media/image9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3.png"/><Relationship Id="rId5" Type="http://schemas.openxmlformats.org/officeDocument/2006/relationships/image" Target="../media/image90.jpeg"/><Relationship Id="rId15" Type="http://schemas.openxmlformats.org/officeDocument/2006/relationships/image" Target="../media/image101.jpeg"/><Relationship Id="rId10" Type="http://schemas.openxmlformats.org/officeDocument/2006/relationships/image" Target="../media/image97.png"/><Relationship Id="rId4" Type="http://schemas.openxmlformats.org/officeDocument/2006/relationships/image" Target="../media/image89.jpeg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.jpeg"/><Relationship Id="rId7" Type="http://schemas.openxmlformats.org/officeDocument/2006/relationships/image" Target="../media/image107.pn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jpeg"/><Relationship Id="rId5" Type="http://schemas.openxmlformats.org/officeDocument/2006/relationships/image" Target="../media/image3.png"/><Relationship Id="rId10" Type="http://schemas.openxmlformats.org/officeDocument/2006/relationships/image" Target="../media/image110.jpe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fabien.esculier\Documents\Thèse\Evénements\Logos\Logo ENP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044" y="4797152"/>
            <a:ext cx="1002196" cy="116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1224" y="1484784"/>
            <a:ext cx="8352928" cy="1133986"/>
          </a:xfrm>
        </p:spPr>
        <p:txBody>
          <a:bodyPr>
            <a:noAutofit/>
          </a:bodyPr>
          <a:lstStyle/>
          <a:p>
            <a:r>
              <a:rPr lang="fr-FR" sz="3600" b="1" dirty="0" smtClean="0"/>
              <a:t>Ce que révèlent nos urines ?</a:t>
            </a:r>
            <a:br>
              <a:rPr lang="fr-FR" sz="3600" b="1" dirty="0" smtClean="0"/>
            </a:br>
            <a:r>
              <a:rPr lang="fr-FR" sz="2800" dirty="0" smtClean="0"/>
              <a:t>L’urine dans les sociétés industrielles de l’Anthropocène</a:t>
            </a:r>
            <a:endParaRPr lang="fr-FR" sz="18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6927880" y="6488668"/>
            <a:ext cx="2645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Lundi 9 octobre 2023</a:t>
            </a:r>
            <a:endParaRPr lang="fr-FR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76" y="5718656"/>
            <a:ext cx="1468188" cy="4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917579" y="5887396"/>
            <a:ext cx="224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Programme de recherche</a:t>
            </a:r>
          </a:p>
          <a:p>
            <a:pPr algn="ctr"/>
            <a:r>
              <a:rPr lang="fr-FR" sz="1200" b="1" dirty="0" smtClean="0"/>
              <a:t>et action OCAPI</a:t>
            </a:r>
          </a:p>
          <a:p>
            <a:pPr algn="ctr"/>
            <a:r>
              <a:rPr lang="fr-FR" sz="1200" b="1" dirty="0" smtClean="0"/>
              <a:t>www.leesu.fr/ocapi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4864746"/>
            <a:ext cx="988141" cy="1011857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0" y="6165303"/>
            <a:ext cx="3132981" cy="759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2000" dirty="0" smtClean="0">
                <a:solidFill>
                  <a:schemeClr val="tx1"/>
                </a:solidFill>
              </a:rPr>
              <a:t>Fabien ESCULIER</a:t>
            </a:r>
          </a:p>
          <a:p>
            <a:pPr algn="l"/>
            <a:r>
              <a:rPr lang="fr-FR" altLang="fr-FR" sz="1600" dirty="0" smtClean="0">
                <a:solidFill>
                  <a:schemeClr val="tx1"/>
                </a:solidFill>
              </a:rPr>
              <a:t>fabien.esculier@enpc.fr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" y="5069739"/>
            <a:ext cx="1043608" cy="5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92" y="2730186"/>
            <a:ext cx="2278930" cy="258278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37320" y="5342355"/>
            <a:ext cx="1394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Al-</a:t>
            </a:r>
            <a:r>
              <a:rPr lang="fr-FR" sz="1400" dirty="0" err="1" smtClean="0"/>
              <a:t>Razi</a:t>
            </a:r>
            <a:r>
              <a:rPr lang="fr-FR" sz="1400" dirty="0" smtClean="0"/>
              <a:t>, Xe siècle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9000" contrast="-40000"/>
                    </a14:imgEffect>
                  </a14:imgLayer>
                </a14:imgProps>
              </a:ext>
            </a:extLst>
          </a:blip>
          <a:srcRect l="12811" t="37044"/>
          <a:stretch/>
        </p:blipFill>
        <p:spPr>
          <a:xfrm>
            <a:off x="4473838" y="2808643"/>
            <a:ext cx="2590350" cy="24258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696" y="99539"/>
            <a:ext cx="6136239" cy="142898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113572" y="5345107"/>
            <a:ext cx="1525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Brand, XVIIe siècle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63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981"/>
            <a:ext cx="9144000" cy="64945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Une pratique traditionnelle « oubliée »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8697" y="980728"/>
            <a:ext cx="8745791" cy="514543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Révolution industrielle au XIXe siècle : développement des pratiques circulaires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43" y="2058209"/>
            <a:ext cx="2455305" cy="1747261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44" y="3879811"/>
            <a:ext cx="4005004" cy="18476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39" y="2061647"/>
            <a:ext cx="1340708" cy="17438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rot="16200000">
            <a:off x="3974380" y="5065150"/>
            <a:ext cx="1227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Girardin, 1867</a:t>
            </a:r>
            <a:endParaRPr lang="fr-FR" sz="80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10</a:t>
            </a:fld>
            <a:endParaRPr lang="fr-BE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47" y="2058209"/>
            <a:ext cx="3133105" cy="324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7"/>
          <p:cNvSpPr txBox="1">
            <a:spLocks noChangeArrowheads="1"/>
          </p:cNvSpPr>
          <p:nvPr/>
        </p:nvSpPr>
        <p:spPr bwMode="auto">
          <a:xfrm>
            <a:off x="218179" y="6046254"/>
            <a:ext cx="5439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Exemple : 1819, </a:t>
            </a:r>
            <a:r>
              <a:rPr lang="fr-FR" altLang="fr-FR" sz="1800" dirty="0"/>
              <a:t>brevet Donat sur l’urate calcaire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Médaille d’or de la société royale d’agriculture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18179" y="5320472"/>
            <a:ext cx="55545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~200 brevets français au XIXe siècle !</a:t>
            </a:r>
          </a:p>
          <a:p>
            <a:r>
              <a:rPr lang="fr-FR" sz="1400" b="1" dirty="0" smtClean="0"/>
              <a:t>(Adler, 2020)</a:t>
            </a:r>
            <a:endParaRPr lang="fr-FR" sz="1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463370" y="6061642"/>
            <a:ext cx="36184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« Un égout est un malentendu »</a:t>
            </a:r>
          </a:p>
          <a:p>
            <a:pPr algn="r"/>
            <a:r>
              <a:rPr lang="fr-FR" sz="1600" dirty="0" smtClean="0"/>
              <a:t>Victor Hugo, 1862, Les Misérables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5284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778098"/>
          </a:xfrm>
        </p:spPr>
        <p:txBody>
          <a:bodyPr>
            <a:noAutofit/>
          </a:bodyPr>
          <a:lstStyle/>
          <a:p>
            <a:r>
              <a:rPr lang="fr-FR" sz="3200" dirty="0" smtClean="0"/>
              <a:t>Émergence de systèmes alternatifs centrés sur l’urine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549424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 dirty="0"/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71" y="1603645"/>
            <a:ext cx="3215645" cy="493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6098" y="4229033"/>
            <a:ext cx="1490218" cy="1126067"/>
          </a:xfrm>
          <a:prstGeom prst="rect">
            <a:avLst/>
          </a:prstGeom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5581"/>
          <a:stretch/>
        </p:blipFill>
        <p:spPr bwMode="auto">
          <a:xfrm>
            <a:off x="4507239" y="5437483"/>
            <a:ext cx="1942913" cy="111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8"/>
          <p:cNvSpPr>
            <a:spLocks noChangeShapeType="1"/>
          </p:cNvSpPr>
          <p:nvPr/>
        </p:nvSpPr>
        <p:spPr bwMode="auto">
          <a:xfrm>
            <a:off x="7430315" y="3622797"/>
            <a:ext cx="790575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3835"/>
            <a:ext cx="1258402" cy="136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oneTexte 46"/>
          <p:cNvSpPr txBox="1"/>
          <p:nvPr/>
        </p:nvSpPr>
        <p:spPr>
          <a:xfrm rot="16200000">
            <a:off x="6000015" y="5910360"/>
            <a:ext cx="1131577" cy="185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600" dirty="0">
                <a:latin typeface="Arial" charset="0"/>
              </a:rPr>
              <a:t>Crédit : </a:t>
            </a:r>
            <a:r>
              <a:rPr lang="fr-FR" sz="600" dirty="0" smtClean="0">
                <a:latin typeface="Arial" charset="0"/>
              </a:rPr>
              <a:t>M. </a:t>
            </a:r>
            <a:r>
              <a:rPr lang="fr-FR" sz="600" dirty="0" err="1">
                <a:latin typeface="Arial" charset="0"/>
              </a:rPr>
              <a:t>Johansson</a:t>
            </a:r>
            <a:endParaRPr lang="fr-FR" sz="600" dirty="0">
              <a:latin typeface="Arial" charset="0"/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H="1">
            <a:off x="6636082" y="2132172"/>
            <a:ext cx="830562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" name="Line 8"/>
          <p:cNvSpPr>
            <a:spLocks noChangeShapeType="1"/>
          </p:cNvSpPr>
          <p:nvPr/>
        </p:nvSpPr>
        <p:spPr bwMode="auto">
          <a:xfrm flipH="1">
            <a:off x="6599753" y="5126500"/>
            <a:ext cx="830562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2288416" y="5843228"/>
            <a:ext cx="2158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/>
              <a:t>Recommandations</a:t>
            </a:r>
          </a:p>
          <a:p>
            <a:pPr algn="r"/>
            <a:r>
              <a:rPr lang="fr-FR" sz="2000" dirty="0" smtClean="0"/>
              <a:t>OMS (2012)</a:t>
            </a:r>
            <a:endParaRPr lang="fr-FR" sz="2000" dirty="0"/>
          </a:p>
        </p:txBody>
      </p:sp>
      <p:sp>
        <p:nvSpPr>
          <p:cNvPr id="52" name="ZoneTexte 51"/>
          <p:cNvSpPr txBox="1"/>
          <p:nvPr/>
        </p:nvSpPr>
        <p:spPr>
          <a:xfrm rot="16200000">
            <a:off x="6874777" y="4706317"/>
            <a:ext cx="127291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600" dirty="0">
                <a:latin typeface="Arial" charset="0"/>
              </a:rPr>
              <a:t>Crédit : </a:t>
            </a:r>
            <a:r>
              <a:rPr lang="fr-FR" sz="600" dirty="0" smtClean="0">
                <a:latin typeface="Arial" charset="0"/>
              </a:rPr>
              <a:t>M. </a:t>
            </a:r>
            <a:r>
              <a:rPr lang="fr-FR" sz="600" dirty="0" err="1">
                <a:latin typeface="Arial" charset="0"/>
              </a:rPr>
              <a:t>Johansson</a:t>
            </a:r>
            <a:endParaRPr lang="fr-FR" sz="600" dirty="0">
              <a:latin typeface="Arial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6628614" y="3421903"/>
            <a:ext cx="127291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600" dirty="0">
                <a:latin typeface="Arial" charset="0"/>
              </a:rPr>
              <a:t>Crédit : </a:t>
            </a:r>
            <a:r>
              <a:rPr lang="fr-FR" sz="600" dirty="0" smtClean="0">
                <a:latin typeface="Arial" charset="0"/>
              </a:rPr>
              <a:t>M. </a:t>
            </a:r>
            <a:r>
              <a:rPr lang="fr-FR" sz="600" dirty="0" err="1">
                <a:latin typeface="Arial" charset="0"/>
              </a:rPr>
              <a:t>Johansson</a:t>
            </a:r>
            <a:endParaRPr lang="fr-FR" sz="600" dirty="0">
              <a:latin typeface="Arial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 rot="16200000">
            <a:off x="8499150" y="3027976"/>
            <a:ext cx="761396" cy="184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600" dirty="0">
                <a:latin typeface="Arial" charset="0"/>
              </a:rPr>
              <a:t>Crédit </a:t>
            </a:r>
            <a:r>
              <a:rPr lang="fr-FR" sz="600" dirty="0" smtClean="0">
                <a:latin typeface="Arial" charset="0"/>
              </a:rPr>
              <a:t>personnel</a:t>
            </a:r>
            <a:endParaRPr lang="fr-FR" sz="600" dirty="0">
              <a:latin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17461" y="908945"/>
            <a:ext cx="2734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Éco-villages scandinaves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 smtClean="0"/>
              <a:t>engagement bénévole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/>
              <a:t>f</a:t>
            </a:r>
            <a:r>
              <a:rPr lang="fr-FR" b="1" dirty="0" smtClean="0"/>
              <a:t>aible densité</a:t>
            </a:r>
            <a:endParaRPr lang="fr-FR" b="1" dirty="0"/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5"/>
          <a:stretch>
            <a:fillRect/>
          </a:stretch>
        </p:blipFill>
        <p:spPr bwMode="auto">
          <a:xfrm>
            <a:off x="347365" y="1015766"/>
            <a:ext cx="3504738" cy="450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ZoneTexte 57"/>
          <p:cNvSpPr txBox="1"/>
          <p:nvPr/>
        </p:nvSpPr>
        <p:spPr>
          <a:xfrm rot="16200000">
            <a:off x="-523265" y="4816145"/>
            <a:ext cx="127291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600" dirty="0">
                <a:latin typeface="Arial" charset="0"/>
              </a:rPr>
              <a:t>Crédit : </a:t>
            </a:r>
            <a:r>
              <a:rPr lang="fr-FR" sz="600" dirty="0" err="1" smtClean="0">
                <a:latin typeface="Arial" charset="0"/>
              </a:rPr>
              <a:t>Kvarnström</a:t>
            </a:r>
            <a:r>
              <a:rPr lang="fr-FR" sz="600" i="1" dirty="0" smtClean="0">
                <a:latin typeface="Arial" charset="0"/>
              </a:rPr>
              <a:t> e al.</a:t>
            </a:r>
            <a:r>
              <a:rPr lang="fr-FR" sz="600" dirty="0" smtClean="0">
                <a:latin typeface="Arial" charset="0"/>
              </a:rPr>
              <a:t>, 2006</a:t>
            </a:r>
            <a:endParaRPr lang="fr-FR" sz="600" dirty="0">
              <a:latin typeface="Arial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309230" y="5541606"/>
            <a:ext cx="215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Localités avec séparation</a:t>
            </a:r>
          </a:p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(1995-2006)</a:t>
            </a:r>
          </a:p>
        </p:txBody>
      </p:sp>
    </p:spTree>
    <p:extLst>
      <p:ext uri="{BB962C8B-B14F-4D97-AF65-F5344CB8AC3E}">
        <p14:creationId xmlns:p14="http://schemas.microsoft.com/office/powerpoint/2010/main" val="215866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022E-16 L 0.07587 -0.23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8" grpId="0" animBg="1"/>
      <p:bldP spid="49" grpId="0" animBg="1"/>
      <p:bldP spid="50" grpId="0"/>
      <p:bldP spid="52" grpId="0"/>
      <p:bldP spid="53" grpId="0"/>
      <p:bldP spid="55" grpId="0"/>
      <p:bldP spid="6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708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En France, quelques jalons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6707088" cy="4525963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Années 1990</a:t>
            </a:r>
            <a:r>
              <a:rPr lang="fr-FR" sz="2400" dirty="0" smtClean="0"/>
              <a:t>: vision </a:t>
            </a:r>
            <a:r>
              <a:rPr lang="fr-FR" sz="2400" dirty="0"/>
              <a:t>renouvelée des toilettes sèches dans une approche d’assainissement </a:t>
            </a:r>
            <a:r>
              <a:rPr lang="fr-FR" sz="2400" dirty="0" smtClean="0"/>
              <a:t>écologique</a:t>
            </a:r>
          </a:p>
          <a:p>
            <a:endParaRPr lang="fr-FR" sz="2000" dirty="0" smtClean="0"/>
          </a:p>
          <a:p>
            <a:r>
              <a:rPr lang="fr-FR" sz="2400" b="1" dirty="0" smtClean="0"/>
              <a:t>Années 2010</a:t>
            </a:r>
            <a:r>
              <a:rPr lang="fr-FR" sz="2400" dirty="0" smtClean="0"/>
              <a:t>: </a:t>
            </a:r>
            <a:r>
              <a:rPr lang="fr-FR" sz="2400" dirty="0"/>
              <a:t>tensions sur l'assainissement de l'agglomération </a:t>
            </a:r>
            <a:r>
              <a:rPr lang="fr-FR" sz="2400" dirty="0" smtClean="0"/>
              <a:t>parisienne </a:t>
            </a:r>
            <a:r>
              <a:rPr lang="fr-FR" sz="2400" dirty="0" smtClean="0">
                <a:sym typeface="Wingdings" panose="05000000000000000000" pitchFamily="2" charset="2"/>
              </a:rPr>
              <a:t> </a:t>
            </a:r>
            <a:r>
              <a:rPr lang="fr-FR" sz="2400" dirty="0" smtClean="0"/>
              <a:t>intérêt pour </a:t>
            </a:r>
            <a:r>
              <a:rPr lang="fr-FR" sz="2400" dirty="0"/>
              <a:t>la séparation à la source de </a:t>
            </a:r>
            <a:r>
              <a:rPr lang="fr-FR" sz="2400" dirty="0" smtClean="0"/>
              <a:t>l'urine </a:t>
            </a:r>
            <a:r>
              <a:rPr lang="fr-FR" sz="2400" i="1" dirty="0" smtClean="0"/>
              <a:t/>
            </a:r>
            <a:br>
              <a:rPr lang="fr-FR" sz="2400" i="1" dirty="0" smtClean="0"/>
            </a:br>
            <a:r>
              <a:rPr lang="fr-FR" sz="2400" i="1" dirty="0" smtClean="0">
                <a:sym typeface="Wingdings" panose="05000000000000000000" pitchFamily="2" charset="2"/>
              </a:rPr>
              <a:t> 2015 programme OCAPI</a:t>
            </a:r>
          </a:p>
          <a:p>
            <a:endParaRPr lang="fr-FR" sz="2000" i="1" dirty="0" smtClean="0">
              <a:sym typeface="Wingdings" panose="05000000000000000000" pitchFamily="2" charset="2"/>
            </a:endParaRPr>
          </a:p>
          <a:p>
            <a:r>
              <a:rPr lang="fr-FR" sz="2400" b="1" dirty="0" smtClean="0"/>
              <a:t>2018</a:t>
            </a:r>
            <a:r>
              <a:rPr lang="fr-FR" sz="2400" dirty="0" smtClean="0"/>
              <a:t>: 80% de subvention votée par l’Agence de l’Eau Seine Normandie</a:t>
            </a:r>
          </a:p>
          <a:p>
            <a:endParaRPr lang="fr-FR" sz="2000" dirty="0" smtClean="0"/>
          </a:p>
          <a:p>
            <a:r>
              <a:rPr lang="fr-FR" sz="2400" b="1" dirty="0" smtClean="0"/>
              <a:t>2020</a:t>
            </a:r>
            <a:r>
              <a:rPr lang="fr-FR" sz="2400" dirty="0" smtClean="0"/>
              <a:t>: l’opération Saint-Vincent de Paul, 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projet de quartier urbain avec séparation à la source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562" y="1141791"/>
            <a:ext cx="1040833" cy="114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867" y="2786122"/>
            <a:ext cx="1272528" cy="13030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38044"/>
          <a:stretch/>
        </p:blipFill>
        <p:spPr>
          <a:xfrm>
            <a:off x="7287180" y="4586257"/>
            <a:ext cx="1739595" cy="9464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40" y="5768202"/>
            <a:ext cx="1070014" cy="9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llipse 32"/>
          <p:cNvSpPr/>
          <p:nvPr/>
        </p:nvSpPr>
        <p:spPr>
          <a:xfrm>
            <a:off x="1691680" y="2285562"/>
            <a:ext cx="5653122" cy="43265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673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539552" y="102073"/>
            <a:ext cx="8136904" cy="566189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/>
              <a:t>Le programme OCAPI</a:t>
            </a:r>
            <a:endParaRPr lang="fr-FR" sz="4000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1691679" y="2155379"/>
            <a:ext cx="4587874" cy="350511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fr-FR" sz="1800" b="1" i="1" dirty="0">
              <a:solidFill>
                <a:srgbClr val="FF0000"/>
              </a:solidFill>
            </a:endParaRPr>
          </a:p>
          <a:p>
            <a:pPr lvl="1"/>
            <a:endParaRPr lang="fr-FR" sz="1800" dirty="0"/>
          </a:p>
        </p:txBody>
      </p:sp>
      <p:pic>
        <p:nvPicPr>
          <p:cNvPr id="6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285" y="3745856"/>
            <a:ext cx="825901" cy="84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5"/>
          <p:cNvSpPr>
            <a:spLocks noChangeArrowheads="1"/>
          </p:cNvSpPr>
          <p:nvPr/>
        </p:nvSpPr>
        <p:spPr bwMode="auto">
          <a:xfrm rot="2700000">
            <a:off x="3886125" y="3652915"/>
            <a:ext cx="1909700" cy="1387639"/>
          </a:xfrm>
          <a:prstGeom prst="ellipse">
            <a:avLst/>
          </a:prstGeom>
          <a:noFill/>
          <a:ln w="38100" algn="ctr">
            <a:solidFill>
              <a:schemeClr val="accent2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9195" tIns="30781" rIns="59195" bIns="30781" anchor="ctr"/>
          <a:lstStyle>
            <a:lvl1pPr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fr-FR" altLang="fr-FR" sz="1050" dirty="0">
              <a:solidFill>
                <a:srgbClr val="FF0000"/>
              </a:solidFill>
            </a:endParaRPr>
          </a:p>
        </p:txBody>
      </p:sp>
      <p:sp>
        <p:nvSpPr>
          <p:cNvPr id="8" name="Ellipse 23"/>
          <p:cNvSpPr>
            <a:spLocks noChangeArrowheads="1"/>
          </p:cNvSpPr>
          <p:nvPr/>
        </p:nvSpPr>
        <p:spPr bwMode="auto">
          <a:xfrm rot="-2700000">
            <a:off x="3884036" y="3200810"/>
            <a:ext cx="1912832" cy="1384506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9195" tIns="30781" rIns="59195" bIns="30781" anchor="ctr"/>
          <a:lstStyle>
            <a:lvl1pPr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fr-FR" altLang="fr-FR" sz="1050" dirty="0">
              <a:solidFill>
                <a:srgbClr val="0000FF"/>
              </a:solidFill>
            </a:endParaRPr>
          </a:p>
        </p:txBody>
      </p:sp>
      <p:sp>
        <p:nvSpPr>
          <p:cNvPr id="9" name="Ellipse 24"/>
          <p:cNvSpPr>
            <a:spLocks noChangeArrowheads="1"/>
          </p:cNvSpPr>
          <p:nvPr/>
        </p:nvSpPr>
        <p:spPr bwMode="auto">
          <a:xfrm rot="-2700000">
            <a:off x="3392255" y="3653960"/>
            <a:ext cx="1912832" cy="1385551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9195" tIns="30781" rIns="59195" bIns="30781" anchor="ctr"/>
          <a:lstStyle>
            <a:lvl1pPr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fr-FR" altLang="fr-FR" sz="1050" dirty="0">
              <a:solidFill>
                <a:srgbClr val="00B050"/>
              </a:solidFill>
            </a:endParaRPr>
          </a:p>
        </p:txBody>
      </p:sp>
      <p:sp>
        <p:nvSpPr>
          <p:cNvPr id="10" name="Ellipse 25"/>
          <p:cNvSpPr>
            <a:spLocks noChangeArrowheads="1"/>
          </p:cNvSpPr>
          <p:nvPr/>
        </p:nvSpPr>
        <p:spPr bwMode="auto">
          <a:xfrm rot="2700000">
            <a:off x="3396432" y="3216473"/>
            <a:ext cx="1909700" cy="1387638"/>
          </a:xfrm>
          <a:prstGeom prst="ellips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9195" tIns="30781" rIns="59195" bIns="30781" anchor="ctr"/>
          <a:lstStyle>
            <a:lvl1pPr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fr-FR" altLang="fr-FR" sz="1050" dirty="0"/>
          </a:p>
        </p:txBody>
      </p:sp>
      <p:sp>
        <p:nvSpPr>
          <p:cNvPr id="11" name="ZoneTexte 12"/>
          <p:cNvSpPr txBox="1">
            <a:spLocks noChangeArrowheads="1"/>
          </p:cNvSpPr>
          <p:nvPr/>
        </p:nvSpPr>
        <p:spPr bwMode="auto">
          <a:xfrm>
            <a:off x="3625094" y="4681375"/>
            <a:ext cx="7194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9pPr>
          </a:lstStyle>
          <a:p>
            <a:r>
              <a:rPr lang="fr-FR" altLang="fr-FR" b="1" dirty="0">
                <a:solidFill>
                  <a:srgbClr val="00B050"/>
                </a:solidFill>
              </a:rPr>
              <a:t>AGRO</a:t>
            </a:r>
            <a:endParaRPr lang="fr-FR" altLang="fr-FR" sz="1050" b="1" dirty="0">
              <a:solidFill>
                <a:srgbClr val="00B050"/>
              </a:solidFill>
            </a:endParaRPr>
          </a:p>
        </p:txBody>
      </p:sp>
      <p:sp>
        <p:nvSpPr>
          <p:cNvPr id="12" name="ZoneTexte 28"/>
          <p:cNvSpPr txBox="1">
            <a:spLocks noChangeArrowheads="1"/>
          </p:cNvSpPr>
          <p:nvPr/>
        </p:nvSpPr>
        <p:spPr bwMode="auto">
          <a:xfrm>
            <a:off x="4873914" y="4711655"/>
            <a:ext cx="8108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9pPr>
          </a:lstStyle>
          <a:p>
            <a:r>
              <a:rPr lang="fr-FR" altLang="fr-FR" b="1" dirty="0">
                <a:solidFill>
                  <a:schemeClr val="accent2">
                    <a:lumMod val="50000"/>
                  </a:schemeClr>
                </a:solidFill>
              </a:rPr>
              <a:t>SOCIO</a:t>
            </a:r>
            <a:endParaRPr lang="fr-FR" altLang="fr-FR" sz="10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ZoneTexte 29"/>
          <p:cNvSpPr txBox="1">
            <a:spLocks noChangeArrowheads="1"/>
          </p:cNvSpPr>
          <p:nvPr/>
        </p:nvSpPr>
        <p:spPr bwMode="auto">
          <a:xfrm>
            <a:off x="4957394" y="3251971"/>
            <a:ext cx="7185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9pPr>
          </a:lstStyle>
          <a:p>
            <a:r>
              <a:rPr lang="fr-FR" altLang="fr-FR" b="1" dirty="0">
                <a:solidFill>
                  <a:srgbClr val="C00000"/>
                </a:solidFill>
              </a:rPr>
              <a:t>DÉMO</a:t>
            </a:r>
            <a:endParaRPr lang="fr-FR" altLang="fr-FR" sz="1050" b="1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509564" y="3250814"/>
            <a:ext cx="89655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rgbClr val="0070C0"/>
                </a:solidFill>
              </a:rPr>
              <a:t>MÉTABO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 bwMode="auto">
          <a:xfrm>
            <a:off x="5778126" y="556121"/>
            <a:ext cx="3349058" cy="3724096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2800" b="1" u="sng" kern="0"/>
            </a:lvl1pPr>
          </a:lstStyle>
          <a:p>
            <a:pPr algn="r"/>
            <a:r>
              <a:rPr dirty="0" err="1" smtClean="0"/>
              <a:t>Tourné</a:t>
            </a:r>
            <a:endParaRPr lang="fr-FR" dirty="0"/>
          </a:p>
          <a:p>
            <a:pPr algn="r"/>
            <a:r>
              <a:rPr dirty="0" err="1" smtClean="0"/>
              <a:t>vers</a:t>
            </a:r>
            <a:r>
              <a:rPr dirty="0" smtClean="0"/>
              <a:t> </a:t>
            </a:r>
            <a:r>
              <a:rPr dirty="0"/>
              <a:t>l'action</a:t>
            </a:r>
          </a:p>
          <a:p>
            <a:pPr algn="r"/>
            <a:endParaRPr sz="1000" dirty="0"/>
          </a:p>
          <a:p>
            <a:pPr lvl="1" algn="r"/>
            <a:r>
              <a:rPr sz="2000" dirty="0"/>
              <a:t>Recherche</a:t>
            </a:r>
          </a:p>
          <a:p>
            <a:pPr lvl="1" algn="r"/>
            <a:endParaRPr sz="1200" dirty="0"/>
          </a:p>
          <a:p>
            <a:pPr lvl="1" algn="r"/>
            <a:r>
              <a:rPr sz="2000" dirty="0"/>
              <a:t>Sensibilisation</a:t>
            </a:r>
          </a:p>
          <a:p>
            <a:pPr lvl="1" algn="r"/>
            <a:endParaRPr sz="1200" dirty="0"/>
          </a:p>
          <a:p>
            <a:pPr lvl="1" algn="r"/>
            <a:r>
              <a:rPr sz="2000" dirty="0"/>
              <a:t>Animation</a:t>
            </a:r>
          </a:p>
          <a:p>
            <a:pPr lvl="1" algn="r"/>
            <a:endParaRPr sz="1200" dirty="0"/>
          </a:p>
          <a:p>
            <a:pPr lvl="1" algn="r"/>
            <a:r>
              <a:rPr sz="2000" dirty="0"/>
              <a:t>Accompagnement</a:t>
            </a:r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</p:txBody>
      </p:sp>
      <p:pic>
        <p:nvPicPr>
          <p:cNvPr id="16" name="Imag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87" y="1784213"/>
            <a:ext cx="1900757" cy="271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5964" y="726247"/>
            <a:ext cx="18918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 u="sng" kern="0" dirty="0" smtClean="0"/>
              <a:t>Approche</a:t>
            </a:r>
          </a:p>
          <a:p>
            <a:pPr>
              <a:defRPr/>
            </a:pPr>
            <a:r>
              <a:rPr lang="fr-FR" sz="2800" b="1" u="sng" kern="0" dirty="0" smtClean="0"/>
              <a:t>systémique</a:t>
            </a:r>
            <a:endParaRPr lang="fr-FR" sz="1316" b="1" u="sng" kern="0" dirty="0"/>
          </a:p>
        </p:txBody>
      </p:sp>
      <p:sp>
        <p:nvSpPr>
          <p:cNvPr id="19" name="Rectangle 18"/>
          <p:cNvSpPr/>
          <p:nvPr/>
        </p:nvSpPr>
        <p:spPr>
          <a:xfrm>
            <a:off x="3182516" y="1699128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kern="0" dirty="0"/>
              <a:t>Interdisciplinaire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926614" y="5423443"/>
            <a:ext cx="1171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Savoirs et imaginaires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620259" y="4930027"/>
            <a:ext cx="1171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Territoires et filières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916147" y="4239357"/>
            <a:ext cx="1171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Métiers et techniques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018318" y="2506394"/>
            <a:ext cx="154107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Scénarios prospectifs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312607" y="3376796"/>
            <a:ext cx="154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Trajectoires historiques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984710" y="4562138"/>
            <a:ext cx="147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Fertilisation et </a:t>
            </a:r>
          </a:p>
          <a:p>
            <a:r>
              <a:rPr lang="fr-FR" sz="1600" b="1" dirty="0">
                <a:solidFill>
                  <a:srgbClr val="00B050"/>
                </a:solidFill>
              </a:rPr>
              <a:t>Itinéraires techniques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98350" y="5197772"/>
            <a:ext cx="1577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Normes </a:t>
            </a:r>
            <a:r>
              <a:rPr lang="fr-FR" sz="1600" b="1" dirty="0" smtClean="0">
                <a:solidFill>
                  <a:srgbClr val="00B050"/>
                </a:solidFill>
              </a:rPr>
              <a:t>et</a:t>
            </a:r>
          </a:p>
          <a:p>
            <a:r>
              <a:rPr lang="fr-FR" sz="1600" b="1" dirty="0" smtClean="0">
                <a:solidFill>
                  <a:srgbClr val="00B050"/>
                </a:solidFill>
              </a:rPr>
              <a:t>réglementations</a:t>
            </a:r>
            <a:endParaRPr lang="fr-FR" sz="1600" b="1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09702" y="4108115"/>
            <a:ext cx="19060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Questions sanitaires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802908" y="2970964"/>
            <a:ext cx="1541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srgbClr val="C00000"/>
              </a:solidFill>
            </a:endParaRPr>
          </a:p>
          <a:p>
            <a:r>
              <a:rPr lang="fr-FR" sz="1600" b="1" dirty="0">
                <a:solidFill>
                  <a:srgbClr val="C00000"/>
                </a:solidFill>
              </a:rPr>
              <a:t>Suivi </a:t>
            </a:r>
          </a:p>
          <a:p>
            <a:r>
              <a:rPr lang="fr-FR" sz="1600" b="1" dirty="0" err="1">
                <a:solidFill>
                  <a:srgbClr val="C00000"/>
                </a:solidFill>
              </a:rPr>
              <a:t>socio-technique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30457" y="2538159"/>
            <a:ext cx="15575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Démonstrateurs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237783" y="4323046"/>
            <a:ext cx="72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OCAPI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54782" y="794244"/>
            <a:ext cx="472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/>
              <a:t>Transition socio-écologique</a:t>
            </a:r>
          </a:p>
          <a:p>
            <a:pPr algn="ctr"/>
            <a:r>
              <a:rPr lang="fr-FR" sz="2400" i="1" dirty="0" smtClean="0"/>
              <a:t>des systèmes alimentation/excrétion</a:t>
            </a:r>
            <a:endParaRPr lang="fr-FR" sz="2400" i="1" dirty="0"/>
          </a:p>
        </p:txBody>
      </p:sp>
      <p:pic>
        <p:nvPicPr>
          <p:cNvPr id="35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62" y="-11114"/>
            <a:ext cx="798569" cy="94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7283" y="12206"/>
            <a:ext cx="206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www.leesu.fr/ocapi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109" y="4845685"/>
            <a:ext cx="583883" cy="555958"/>
          </a:xfrm>
          <a:prstGeom prst="rect">
            <a:avLst/>
          </a:prstGeom>
        </p:spPr>
      </p:pic>
      <p:pic>
        <p:nvPicPr>
          <p:cNvPr id="51" name="Image 50" descr="https://www.leesu.fr/ocapi/wp-content/uploads/2018/06/logo_CST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474" y="6432652"/>
            <a:ext cx="917638" cy="36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 51" descr="Résultat de recherche d'images pour &quot;logo université paris saclay&quot;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309" y="5983266"/>
            <a:ext cx="947915" cy="31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9" y="6349298"/>
            <a:ext cx="858051" cy="438559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450" y="5782547"/>
            <a:ext cx="1023253" cy="221142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126" y="6078855"/>
            <a:ext cx="448404" cy="448404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999" y="5101044"/>
            <a:ext cx="1019422" cy="906829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613" y="6001211"/>
            <a:ext cx="379505" cy="414793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162" y="5324114"/>
            <a:ext cx="681674" cy="604211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501" y="5991517"/>
            <a:ext cx="784191" cy="866483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246" y="6423234"/>
            <a:ext cx="1269281" cy="355798"/>
          </a:xfrm>
          <a:prstGeom prst="rect">
            <a:avLst/>
          </a:prstGeom>
        </p:spPr>
      </p:pic>
      <p:pic>
        <p:nvPicPr>
          <p:cNvPr id="61" name="Image 60" descr="INRAe (Institut national de recherche pour l'Agriculture, l'Alimentation et  l'Environnement et de l'agriculture) | Irrigazette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569" y="6030373"/>
            <a:ext cx="917197" cy="31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00" y="5464280"/>
            <a:ext cx="590066" cy="501295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70" y="5226318"/>
            <a:ext cx="544033" cy="476029"/>
          </a:xfrm>
          <a:prstGeom prst="rect">
            <a:avLst/>
          </a:prstGeom>
        </p:spPr>
      </p:pic>
      <p:pic>
        <p:nvPicPr>
          <p:cNvPr id="64" name="Image 63" descr="Accueil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8386" y="6531127"/>
            <a:ext cx="736455" cy="18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384" y="6030602"/>
            <a:ext cx="1622391" cy="819207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623" y="5577755"/>
            <a:ext cx="1581395" cy="430347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573" y="5865776"/>
            <a:ext cx="372165" cy="487749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510" y="6444732"/>
            <a:ext cx="615446" cy="343354"/>
          </a:xfrm>
          <a:prstGeom prst="rect">
            <a:avLst/>
          </a:prstGeom>
        </p:spPr>
      </p:pic>
      <p:pic>
        <p:nvPicPr>
          <p:cNvPr id="69" name="Image 68" descr="https://www.leesu.fr/ocapi/wp-content/uploads/2018/11/logo_Ademe-285x300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271" y="6033517"/>
            <a:ext cx="738511" cy="77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Image 69" descr="https://www.leesu.fr/ocapi/wp-content/uploads/2019/11/logo_mairie-de-paris-300x225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134" y="5821662"/>
            <a:ext cx="834769" cy="62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065" y="5118875"/>
            <a:ext cx="1093059" cy="674053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57" y="4944111"/>
            <a:ext cx="1273827" cy="509531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801" y="6117556"/>
            <a:ext cx="639620" cy="292093"/>
          </a:xfrm>
          <a:prstGeom prst="rect">
            <a:avLst/>
          </a:prstGeom>
        </p:spPr>
      </p:pic>
      <p:sp>
        <p:nvSpPr>
          <p:cNvPr id="74" name="ZoneTexte 28"/>
          <p:cNvSpPr txBox="1">
            <a:spLocks noChangeArrowheads="1"/>
          </p:cNvSpPr>
          <p:nvPr/>
        </p:nvSpPr>
        <p:spPr bwMode="auto">
          <a:xfrm>
            <a:off x="4298677" y="5231166"/>
            <a:ext cx="8108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Sans" pitchFamily="32" charset="0"/>
                <a:cs typeface="Times New Roman" panose="02020603050405020304" pitchFamily="18" charset="0"/>
              </a:defRPr>
            </a:lvl9pPr>
          </a:lstStyle>
          <a:p>
            <a:r>
              <a:rPr lang="fr-FR" altLang="fr-FR" b="1" dirty="0" smtClean="0">
                <a:solidFill>
                  <a:srgbClr val="2B2421"/>
                </a:solidFill>
              </a:rPr>
              <a:t>Santé</a:t>
            </a:r>
            <a:endParaRPr lang="fr-FR" altLang="fr-FR" sz="1050" b="1" dirty="0">
              <a:solidFill>
                <a:srgbClr val="2B2421"/>
              </a:solidFill>
            </a:endParaRPr>
          </a:p>
        </p:txBody>
      </p:sp>
      <p:sp>
        <p:nvSpPr>
          <p:cNvPr id="75" name="Arc 74"/>
          <p:cNvSpPr/>
          <p:nvPr/>
        </p:nvSpPr>
        <p:spPr>
          <a:xfrm rot="10534355">
            <a:off x="4161969" y="4761283"/>
            <a:ext cx="939521" cy="826467"/>
          </a:xfrm>
          <a:prstGeom prst="arc">
            <a:avLst>
              <a:gd name="adj1" fmla="val 11140701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23" y="4464127"/>
            <a:ext cx="854708" cy="4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74" grpId="0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41776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u="sng" dirty="0" smtClean="0"/>
              <a:t>1) Pathogènes</a:t>
            </a:r>
            <a:r>
              <a:rPr lang="fr-FR" dirty="0" smtClean="0"/>
              <a:t> : analyse critique du</a:t>
            </a:r>
          </a:p>
          <a:p>
            <a:pPr marL="0" indent="0">
              <a:buNone/>
            </a:pPr>
            <a:r>
              <a:rPr lang="fr-FR" dirty="0" smtClean="0"/>
              <a:t>tout-à-l’égout dans la diffusion</a:t>
            </a:r>
          </a:p>
          <a:p>
            <a:pPr marL="0" indent="0">
              <a:buNone/>
            </a:pPr>
            <a:r>
              <a:rPr lang="fr-FR" dirty="0" smtClean="0"/>
              <a:t>des pathogènes</a:t>
            </a:r>
          </a:p>
          <a:p>
            <a:pPr marL="0" indent="0">
              <a:buNone/>
            </a:pPr>
            <a:r>
              <a:rPr lang="fr-FR" sz="2600" dirty="0" smtClean="0"/>
              <a:t>(thèse Paul Minier – 26 octobre)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u="sng" dirty="0" smtClean="0"/>
              <a:t>2) Micropolluants</a:t>
            </a:r>
            <a:r>
              <a:rPr lang="fr-FR" dirty="0" smtClean="0"/>
              <a:t> : analyses des résidus pharmaceutiques</a:t>
            </a:r>
          </a:p>
          <a:p>
            <a:pPr marL="0" indent="0">
              <a:buNone/>
            </a:pPr>
            <a:r>
              <a:rPr lang="fr-FR" dirty="0" err="1" smtClean="0"/>
              <a:t>Agrocapi</a:t>
            </a:r>
            <a:r>
              <a:rPr lang="fr-FR" dirty="0" smtClean="0"/>
              <a:t> puis </a:t>
            </a:r>
            <a:r>
              <a:rPr lang="fr-FR" dirty="0" err="1" smtClean="0"/>
              <a:t>MedUrin</a:t>
            </a:r>
            <a:r>
              <a:rPr lang="fr-FR" dirty="0" smtClean="0"/>
              <a:t>-Agri</a:t>
            </a:r>
          </a:p>
          <a:p>
            <a:pPr marL="0" indent="0">
              <a:buNone/>
            </a:pPr>
            <a:r>
              <a:rPr lang="fr-FR" sz="2600" dirty="0" smtClean="0"/>
              <a:t>(Julien LE ROUX, LEESU et</a:t>
            </a:r>
          </a:p>
          <a:p>
            <a:pPr marL="0" indent="0">
              <a:buNone/>
            </a:pPr>
            <a:r>
              <a:rPr lang="fr-FR" sz="2600" dirty="0" smtClean="0"/>
              <a:t>Marjolaine DESCHAMPS, </a:t>
            </a:r>
            <a:r>
              <a:rPr lang="fr-FR" sz="2600" dirty="0" err="1" smtClean="0"/>
              <a:t>Ecosys</a:t>
            </a:r>
            <a:r>
              <a:rPr lang="fr-FR" sz="2600" dirty="0" smtClean="0"/>
              <a:t>)</a:t>
            </a:r>
          </a:p>
          <a:p>
            <a:pPr marL="0" indent="0">
              <a:buNone/>
            </a:pPr>
            <a:r>
              <a:rPr lang="fr-FR" sz="2400" i="1" dirty="0" err="1" smtClean="0"/>
              <a:t>Goulas</a:t>
            </a:r>
            <a:r>
              <a:rPr lang="fr-FR" sz="2400" i="1" dirty="0" smtClean="0"/>
              <a:t> et al. 2020 Note sur les µpolluants</a:t>
            </a:r>
            <a:endParaRPr lang="fr-FR" sz="2400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95013" y="209084"/>
            <a:ext cx="8229600" cy="896645"/>
          </a:xfrm>
        </p:spPr>
        <p:txBody>
          <a:bodyPr/>
          <a:lstStyle/>
          <a:p>
            <a:r>
              <a:rPr lang="fr-FR" b="1" dirty="0" smtClean="0"/>
              <a:t>Axe santé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182" y="4339204"/>
            <a:ext cx="1627974" cy="244827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72" y="953292"/>
            <a:ext cx="2440080" cy="28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0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18052" y="980728"/>
            <a:ext cx="8574428" cy="4525963"/>
          </a:xfrm>
        </p:spPr>
        <p:txBody>
          <a:bodyPr>
            <a:noAutofit/>
          </a:bodyPr>
          <a:lstStyle/>
          <a:p>
            <a:r>
              <a:rPr lang="fr-FR" sz="2000" dirty="0" smtClean="0"/>
              <a:t>Diverses molécules quantifiées à des concentrations variables</a:t>
            </a:r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 smtClean="0"/>
          </a:p>
          <a:p>
            <a:pPr marL="0" indent="0">
              <a:buNone/>
            </a:pPr>
            <a:endParaRPr lang="fr-FR" sz="2800" dirty="0"/>
          </a:p>
          <a:p>
            <a:r>
              <a:rPr lang="fr-FR" sz="2000" dirty="0"/>
              <a:t>Passage sur charbon actif </a:t>
            </a:r>
            <a:r>
              <a:rPr lang="fr-FR" sz="2000" dirty="0" smtClean="0"/>
              <a:t>induit un abattement </a:t>
            </a:r>
            <a:r>
              <a:rPr lang="fr-FR" sz="2000" dirty="0"/>
              <a:t>(</a:t>
            </a:r>
            <a:r>
              <a:rPr lang="fr-FR" sz="2000" dirty="0" err="1"/>
              <a:t>Aurin</a:t>
            </a:r>
            <a:r>
              <a:rPr lang="fr-FR" sz="2000" dirty="0"/>
              <a:t>)</a:t>
            </a:r>
          </a:p>
          <a:p>
            <a:r>
              <a:rPr lang="fr-FR" sz="2000" dirty="0" smtClean="0"/>
              <a:t>Seulement </a:t>
            </a:r>
            <a:r>
              <a:rPr lang="fr-FR" sz="2000" dirty="0"/>
              <a:t>quelques molécules retrouvées à faible concentration dans les sols à court ou long </a:t>
            </a:r>
            <a:r>
              <a:rPr lang="fr-FR" sz="2000" dirty="0" smtClean="0"/>
              <a:t>terme avec urine stockée (&gt;10 </a:t>
            </a:r>
            <a:r>
              <a:rPr lang="fr-FR" sz="2000" dirty="0"/>
              <a:t>ans d’apport au Danemark)</a:t>
            </a:r>
          </a:p>
          <a:p>
            <a:r>
              <a:rPr lang="fr-FR" sz="2000" dirty="0" smtClean="0"/>
              <a:t>Quels risques </a:t>
            </a:r>
            <a:r>
              <a:rPr lang="fr-FR" sz="2000" dirty="0"/>
              <a:t>(</a:t>
            </a:r>
            <a:r>
              <a:rPr lang="fr-FR" sz="2000" dirty="0" err="1"/>
              <a:t>écotox</a:t>
            </a:r>
            <a:r>
              <a:rPr lang="fr-FR" sz="2000" dirty="0"/>
              <a:t>, </a:t>
            </a:r>
            <a:r>
              <a:rPr lang="fr-FR" sz="2000" dirty="0" err="1"/>
              <a:t>antibiorésistance</a:t>
            </a:r>
            <a:r>
              <a:rPr lang="fr-FR" sz="2000" dirty="0"/>
              <a:t> / transfert chaîne alimentaire…) ? </a:t>
            </a:r>
          </a:p>
          <a:p>
            <a:pPr marL="0" indent="0">
              <a:buNone/>
            </a:pPr>
            <a:endParaRPr lang="fr-FR" sz="20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92093"/>
            <a:ext cx="7494104" cy="3637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1525" y="4524375"/>
            <a:ext cx="436245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224"/>
          </a:xfrm>
        </p:spPr>
        <p:txBody>
          <a:bodyPr/>
          <a:lstStyle/>
          <a:p>
            <a:r>
              <a:rPr lang="fr-FR" sz="2800" dirty="0" smtClean="0"/>
              <a:t>Résidus pharmaceutiques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213402" y="4505739"/>
            <a:ext cx="328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</a:rPr>
              <a:t>Bourdat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-Deschamps et al. (2022)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2" descr="C:\Users\trmartin\OneDrive\Thèse\AGROCAPI\logo_agrocapi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931" y="0"/>
            <a:ext cx="926231" cy="81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024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Résidus pharmaceutiques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925144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Peut-on gérer le problème à la source ?</a:t>
            </a:r>
          </a:p>
          <a:p>
            <a:endParaRPr lang="fr-FR" sz="1100" dirty="0"/>
          </a:p>
          <a:p>
            <a:pPr marL="0" indent="0">
              <a:buNone/>
            </a:pPr>
            <a:r>
              <a:rPr lang="fr-FR" dirty="0" smtClean="0"/>
              <a:t>C’est-à-dire :</a:t>
            </a:r>
            <a:br>
              <a:rPr lang="fr-FR" dirty="0" smtClean="0"/>
            </a:br>
            <a:r>
              <a:rPr lang="fr-FR" dirty="0" smtClean="0"/>
              <a:t>- pourquoi tombe-t-on malade dans la société ?</a:t>
            </a:r>
          </a:p>
          <a:p>
            <a:pPr>
              <a:buFontTx/>
              <a:buChar char="-"/>
            </a:pPr>
            <a:r>
              <a:rPr lang="fr-FR" dirty="0"/>
              <a:t>p</a:t>
            </a:r>
            <a:r>
              <a:rPr lang="fr-FR" dirty="0" smtClean="0"/>
              <a:t>ourquoi se soigne-t-on autant avec des médicaments potentiellement dangereux?</a:t>
            </a:r>
          </a:p>
          <a:p>
            <a:pPr>
              <a:buFontTx/>
              <a:buChar char="-"/>
            </a:pPr>
            <a:endParaRPr lang="fr-FR" dirty="0" smtClean="0"/>
          </a:p>
          <a:p>
            <a:r>
              <a:rPr lang="fr-FR" dirty="0" smtClean="0"/>
              <a:t>Une approche industrielle de la santé : exemple du paracétamol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Pour les personnes médicamentées :</a:t>
            </a:r>
          </a:p>
          <a:p>
            <a:pPr lvl="1"/>
            <a:r>
              <a:rPr lang="fr-FR" dirty="0" smtClean="0"/>
              <a:t>mettre en œuvre une gestion spécifique des excrétions ??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027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11687"/>
          </a:xfrm>
        </p:spPr>
        <p:txBody>
          <a:bodyPr/>
          <a:lstStyle/>
          <a:p>
            <a:r>
              <a:rPr lang="fr-FR" dirty="0" smtClean="0"/>
              <a:t>Que faire de mon urine ?</a:t>
            </a:r>
            <a:endParaRPr lang="fr-FR" dirty="0"/>
          </a:p>
        </p:txBody>
      </p:sp>
      <p:pic>
        <p:nvPicPr>
          <p:cNvPr id="6" name="Picture 2" descr="https://s1.qwant.com/thumbr/0x0/a/b/ada6271791a9639ebd2616c814ddf8/b_1_q_0_p_0.jpg?u=http%3A%2F%2Fassets.davinong.com%2Fimages%2Fentry%2F2011%2F07%2F13%2F2980%2Funique-toilet-design.jpg&amp;q=0&amp;b=1&amp;p=0&amp;a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4557"/>
            <a:ext cx="1928658" cy="32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loset duduk pert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24" y="3424412"/>
            <a:ext cx="2590897" cy="325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1305677"/>
            <a:ext cx="1936038" cy="3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8" y="1331640"/>
            <a:ext cx="1734701" cy="1747175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t="5867" b="1"/>
          <a:stretch/>
        </p:blipFill>
        <p:spPr>
          <a:xfrm>
            <a:off x="136531" y="4861719"/>
            <a:ext cx="1468249" cy="1765838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11" name="Picture 4" descr="F:\trmartin\Documents\Thèse_2\Photos_eawag_191118\20181120_133114.jpg"/>
          <p:cNvPicPr preferRelativeResize="0"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4146"/>
          <a:stretch/>
        </p:blipFill>
        <p:spPr bwMode="auto">
          <a:xfrm rot="5400000">
            <a:off x="7436939" y="5165289"/>
            <a:ext cx="1727999" cy="1440000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  <a:extLst/>
        </p:spPr>
      </p:pic>
      <p:pic>
        <p:nvPicPr>
          <p:cNvPr id="12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30" y="1404867"/>
            <a:ext cx="1899961" cy="183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9586" y="4119015"/>
            <a:ext cx="1922694" cy="25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125760"/>
            <a:ext cx="8229600" cy="786563"/>
          </a:xfrm>
        </p:spPr>
        <p:txBody>
          <a:bodyPr>
            <a:normAutofit fontScale="90000"/>
          </a:bodyPr>
          <a:lstStyle/>
          <a:p>
            <a:r>
              <a:rPr lang="fr-FR" sz="4800" dirty="0"/>
              <a:t>À</a:t>
            </a:r>
            <a:r>
              <a:rPr lang="fr-FR" sz="4800" dirty="0" smtClean="0"/>
              <a:t> petite échelle</a:t>
            </a:r>
            <a:endParaRPr lang="fr-FR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916" y="1591832"/>
            <a:ext cx="3528392" cy="760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hlinkClick r:id="rId2"/>
              </a:rPr>
              <a:t>www.leesu.fr/ocapi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6ED1B6-D3C9-4432-9A24-7675BB9D016C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58" y="979682"/>
            <a:ext cx="2021390" cy="30199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04" y="1124744"/>
            <a:ext cx="2154127" cy="272985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3855" y="4046798"/>
            <a:ext cx="891628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« Quelle quantité d’urine utiliser pour fertiliser vos cultures de légumes ? »</a:t>
            </a:r>
          </a:p>
          <a:p>
            <a:r>
              <a:rPr lang="fr-FR" sz="1400" dirty="0">
                <a:hlinkClick r:id="rId5"/>
              </a:rPr>
              <a:t>https://</a:t>
            </a:r>
            <a:r>
              <a:rPr lang="fr-FR" sz="1400" dirty="0" smtClean="0">
                <a:hlinkClick r:id="rId5"/>
              </a:rPr>
              <a:t>www.leesu.fr/ocapi/wp-content/uploads/2019/08/urine-humaine-et-v%C3%A9g%C3%A9taux_2019_def.pdf</a:t>
            </a:r>
            <a:endParaRPr lang="fr-FR" sz="1400" dirty="0" smtClean="0"/>
          </a:p>
          <a:p>
            <a:endParaRPr lang="fr-FR" sz="2000" dirty="0"/>
          </a:p>
          <a:p>
            <a:r>
              <a:rPr lang="fr-FR" sz="2000" dirty="0" smtClean="0"/>
              <a:t>«</a:t>
            </a:r>
            <a:r>
              <a:rPr lang="fr-FR" sz="2000" dirty="0"/>
              <a:t> Conseils Pratiques pour une Utilisation de l’Urine en Production Agricole </a:t>
            </a:r>
            <a:r>
              <a:rPr lang="fr-FR" sz="2000" dirty="0" smtClean="0"/>
              <a:t>».</a:t>
            </a:r>
          </a:p>
          <a:p>
            <a:r>
              <a:rPr lang="fr-FR" sz="2000" dirty="0" err="1" smtClean="0"/>
              <a:t>EcoSanRes</a:t>
            </a:r>
            <a:r>
              <a:rPr lang="fr-FR" sz="2000" dirty="0" smtClean="0"/>
              <a:t> Programme.</a:t>
            </a:r>
          </a:p>
          <a:p>
            <a:r>
              <a:rPr lang="fr-FR" sz="2000" dirty="0" smtClean="0">
                <a:hlinkClick r:id="rId6"/>
              </a:rPr>
              <a:t>http</a:t>
            </a:r>
            <a:r>
              <a:rPr lang="fr-FR" sz="2000" dirty="0">
                <a:hlinkClick r:id="rId6"/>
              </a:rPr>
              <a:t>://www.ecosanres.org/pdf_files/EcoRanRes_Urine_Guide_FRENCH_111026.pdf</a:t>
            </a:r>
            <a:endParaRPr lang="fr-FR" sz="2000" dirty="0"/>
          </a:p>
          <a:p>
            <a:endParaRPr lang="fr-FR" sz="1600" dirty="0"/>
          </a:p>
        </p:txBody>
      </p:sp>
      <p:pic>
        <p:nvPicPr>
          <p:cNvPr id="8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56" y="2507551"/>
            <a:ext cx="125571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Louise\Documents\PIPI SUITE\OCAPI\ENVILLE\Logos\logos2-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79" y="5971697"/>
            <a:ext cx="1993177" cy="908044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3814483" y="6139679"/>
            <a:ext cx="447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Filières citoyennes de valorisation </a:t>
            </a:r>
            <a:r>
              <a:rPr lang="fr-FR" dirty="0" err="1" smtClean="0"/>
              <a:t>low-tech</a:t>
            </a:r>
            <a:r>
              <a:rPr lang="fr-FR" dirty="0" smtClean="0"/>
              <a:t> en émergence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76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494" y="188640"/>
            <a:ext cx="8229600" cy="778098"/>
          </a:xfrm>
        </p:spPr>
        <p:txBody>
          <a:bodyPr/>
          <a:lstStyle/>
          <a:p>
            <a:r>
              <a:rPr lang="fr-FR" dirty="0" smtClean="0"/>
              <a:t>Des initiatives locales en croissance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3" y="1386931"/>
            <a:ext cx="9081864" cy="51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6" y="4291402"/>
            <a:ext cx="4109212" cy="24461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581128"/>
            <a:ext cx="4366245" cy="17718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69" y="338763"/>
            <a:ext cx="4435884" cy="424236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752528" cy="1641108"/>
          </a:xfrm>
        </p:spPr>
        <p:txBody>
          <a:bodyPr>
            <a:normAutofit/>
          </a:bodyPr>
          <a:lstStyle/>
          <a:p>
            <a:pPr algn="l"/>
            <a:r>
              <a:rPr lang="fr-FR" sz="3600" b="1" dirty="0" smtClean="0"/>
              <a:t>Intrication des enjeux santé &amp; environnement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35885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537" y="5960737"/>
            <a:ext cx="2282036" cy="43204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2400" dirty="0" smtClean="0"/>
              <a:t>GTT ARCEAU-IDF</a:t>
            </a:r>
          </a:p>
          <a:p>
            <a:pPr>
              <a:spcBef>
                <a:spcPts val="0"/>
              </a:spcBef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1" y="2346449"/>
            <a:ext cx="2610131" cy="3705623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03537" y="236988"/>
            <a:ext cx="8005368" cy="1584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dirty="0" smtClean="0"/>
              <a:t>Des ressources pour mettre en œuvre à plus grande échelle</a:t>
            </a:r>
          </a:p>
          <a:p>
            <a:pPr algn="l"/>
            <a:r>
              <a:rPr lang="fr-FR" sz="4000" b="1" dirty="0" smtClean="0"/>
              <a:t>www.leesu.fr/ocapi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567" y="2346449"/>
            <a:ext cx="2381308" cy="3370266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3136315" y="5741377"/>
            <a:ext cx="2282036" cy="4320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fr-FR" sz="2400" dirty="0" smtClean="0"/>
              <a:t>Projet </a:t>
            </a:r>
            <a:r>
              <a:rPr lang="fr-FR" sz="2400" dirty="0" err="1" smtClean="0"/>
              <a:t>Agrocapi</a:t>
            </a:r>
            <a:endParaRPr lang="fr-FR" sz="2400" dirty="0" smtClean="0"/>
          </a:p>
          <a:p>
            <a:pPr>
              <a:spcBef>
                <a:spcPts val="0"/>
              </a:spcBef>
            </a:pPr>
            <a:endParaRPr lang="fr-FR" dirty="0" smtClean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691170" y="3711429"/>
            <a:ext cx="2860930" cy="260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fr-FR" sz="2400" dirty="0" smtClean="0"/>
              <a:t>Ateliers collectifs séparation à la source</a:t>
            </a:r>
          </a:p>
          <a:p>
            <a:pPr>
              <a:spcBef>
                <a:spcPts val="0"/>
              </a:spcBef>
            </a:pPr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203" y="1633591"/>
            <a:ext cx="2762864" cy="1956826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8087237" y="5264790"/>
            <a:ext cx="2282036" cy="4320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fr-FR" sz="2400" dirty="0" smtClean="0"/>
              <a:t>Etc. etc.</a:t>
            </a:r>
          </a:p>
          <a:p>
            <a:pPr>
              <a:spcBef>
                <a:spcPts val="0"/>
              </a:spcBef>
            </a:pPr>
            <a:endParaRPr lang="fr-FR" dirty="0" smtClean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42" y="6153106"/>
            <a:ext cx="1436304" cy="7046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888" y="4076532"/>
            <a:ext cx="2035454" cy="2035454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5807333" y="6137525"/>
            <a:ext cx="2282036" cy="432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fr-FR" sz="2400" dirty="0" smtClean="0"/>
              <a:t>Note réglementaire</a:t>
            </a:r>
          </a:p>
          <a:p>
            <a:pPr>
              <a:spcBef>
                <a:spcPts val="0"/>
              </a:spcBef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5544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ag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094" y="5703253"/>
            <a:ext cx="89693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3" name="Groupe 17"/>
          <p:cNvGrpSpPr>
            <a:grpSpLocks noChangeAspect="1"/>
          </p:cNvGrpSpPr>
          <p:nvPr/>
        </p:nvGrpSpPr>
        <p:grpSpPr bwMode="auto">
          <a:xfrm>
            <a:off x="1258888" y="341313"/>
            <a:ext cx="6532562" cy="5751512"/>
            <a:chOff x="365540" y="-194539"/>
            <a:chExt cx="8163335" cy="7188431"/>
          </a:xfrm>
        </p:grpSpPr>
        <p:grpSp>
          <p:nvGrpSpPr>
            <p:cNvPr id="107530" name="Groupe 5"/>
            <p:cNvGrpSpPr>
              <a:grpSpLocks/>
            </p:cNvGrpSpPr>
            <p:nvPr/>
          </p:nvGrpSpPr>
          <p:grpSpPr bwMode="auto">
            <a:xfrm>
              <a:off x="3460214" y="3933056"/>
              <a:ext cx="2376038" cy="3060836"/>
              <a:chOff x="5323567" y="3797164"/>
              <a:chExt cx="2376038" cy="3060836"/>
            </a:xfrm>
          </p:grpSpPr>
          <p:pic>
            <p:nvPicPr>
              <p:cNvPr id="107539" name="Image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2203" y="3797164"/>
                <a:ext cx="2092265" cy="3060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323621" y="4804446"/>
                <a:ext cx="418581" cy="5238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190375" y="4804446"/>
                <a:ext cx="509837" cy="5238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10" name="Rectangle 9"/>
            <p:cNvSpPr/>
            <p:nvPr/>
          </p:nvSpPr>
          <p:spPr>
            <a:xfrm rot="537128">
              <a:off x="3855043" y="1047514"/>
              <a:ext cx="333278" cy="363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07532" name="Imag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795" y="1218619"/>
              <a:ext cx="2649080" cy="521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7533" name="Groupe 11"/>
            <p:cNvGrpSpPr>
              <a:grpSpLocks/>
            </p:cNvGrpSpPr>
            <p:nvPr/>
          </p:nvGrpSpPr>
          <p:grpSpPr bwMode="auto">
            <a:xfrm>
              <a:off x="365540" y="1233127"/>
              <a:ext cx="3036618" cy="5322874"/>
              <a:chOff x="1796639" y="560217"/>
              <a:chExt cx="3036618" cy="5322874"/>
            </a:xfrm>
          </p:grpSpPr>
          <p:pic>
            <p:nvPicPr>
              <p:cNvPr id="107537" name="Image 1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639" y="742310"/>
                <a:ext cx="2843581" cy="5140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427157" y="561111"/>
                <a:ext cx="406678" cy="3273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07534" name="Groupe 14"/>
            <p:cNvGrpSpPr>
              <a:grpSpLocks noChangeAspect="1"/>
            </p:cNvGrpSpPr>
            <p:nvPr/>
          </p:nvGrpSpPr>
          <p:grpSpPr bwMode="auto">
            <a:xfrm>
              <a:off x="3223101" y="-194539"/>
              <a:ext cx="2495098" cy="3604242"/>
              <a:chOff x="4946304" y="-155498"/>
              <a:chExt cx="2243297" cy="3240508"/>
            </a:xfrm>
          </p:grpSpPr>
          <p:pic>
            <p:nvPicPr>
              <p:cNvPr id="107535" name="Image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3699" y="-155498"/>
                <a:ext cx="1105902" cy="3226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6" name="Image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6304" y="-141643"/>
                <a:ext cx="1198062" cy="3226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7524" name="Sous-titre 2"/>
          <p:cNvSpPr txBox="1">
            <a:spLocks/>
          </p:cNvSpPr>
          <p:nvPr/>
        </p:nvSpPr>
        <p:spPr bwMode="auto">
          <a:xfrm>
            <a:off x="390525" y="6162040"/>
            <a:ext cx="21510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fr-FR" altLang="fr-FR" sz="1700" dirty="0"/>
              <a:t>Fabien ESCULIER</a:t>
            </a:r>
            <a:br>
              <a:rPr lang="fr-FR" altLang="fr-FR" sz="1700" dirty="0"/>
            </a:br>
            <a:r>
              <a:rPr lang="fr-FR" altLang="fr-FR" sz="1400" i="1" dirty="0"/>
              <a:t>fabien.esculier@enpc.fr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endParaRPr lang="fr-FR" altLang="fr-FR" sz="1000" dirty="0"/>
          </a:p>
        </p:txBody>
      </p:sp>
      <p:pic>
        <p:nvPicPr>
          <p:cNvPr id="107525" name="Picture 2" descr="C:\Users\fabien.esculier\Documents\Thèse\Evénements\Logos\Logo ENPC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375" y="22225"/>
            <a:ext cx="6699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ZoneTexte 24"/>
          <p:cNvSpPr txBox="1">
            <a:spLocks noChangeArrowheads="1"/>
          </p:cNvSpPr>
          <p:nvPr/>
        </p:nvSpPr>
        <p:spPr bwMode="auto">
          <a:xfrm>
            <a:off x="6993731" y="5769768"/>
            <a:ext cx="2243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/>
              <a:t>Programme de recherche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/>
              <a:t>et action OCAPI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/>
              <a:t>www.leesu.fr/ocapi</a:t>
            </a:r>
          </a:p>
        </p:txBody>
      </p:sp>
      <p:pic>
        <p:nvPicPr>
          <p:cNvPr id="107527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39688"/>
            <a:ext cx="1212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8" name="ZoneTexte 27"/>
          <p:cNvSpPr txBox="1">
            <a:spLocks noChangeArrowheads="1"/>
          </p:cNvSpPr>
          <p:nvPr/>
        </p:nvSpPr>
        <p:spPr bwMode="auto">
          <a:xfrm>
            <a:off x="252413" y="1079500"/>
            <a:ext cx="228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000" b="1"/>
              <a:t>MT180</a:t>
            </a:r>
            <a:endParaRPr lang="fr-FR" altLang="fr-FR" sz="1800" b="1"/>
          </a:p>
        </p:txBody>
      </p:sp>
      <p:sp>
        <p:nvSpPr>
          <p:cNvPr id="107529" name="ZoneTexte 28"/>
          <p:cNvSpPr txBox="1">
            <a:spLocks noChangeArrowheads="1"/>
          </p:cNvSpPr>
          <p:nvPr/>
        </p:nvSpPr>
        <p:spPr bwMode="auto">
          <a:xfrm>
            <a:off x="6410851" y="903288"/>
            <a:ext cx="265377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2800" b="1" dirty="0" smtClean="0"/>
              <a:t>Ile-de-France </a:t>
            </a:r>
            <a:r>
              <a:rPr lang="fr-FR" altLang="fr-FR" sz="2800" b="1" dirty="0"/>
              <a:t>: </a:t>
            </a:r>
            <a:r>
              <a:rPr lang="fr-FR" altLang="fr-FR" sz="2800" b="1" dirty="0" smtClean="0"/>
              <a:t>25 </a:t>
            </a:r>
            <a:r>
              <a:rPr lang="fr-FR" altLang="fr-FR" sz="2800" b="1" dirty="0"/>
              <a:t>millions de baguettes… par jour !</a:t>
            </a:r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2133600" cy="365125"/>
          </a:xfrm>
        </p:spPr>
        <p:txBody>
          <a:bodyPr/>
          <a:lstStyle/>
          <a:p>
            <a:r>
              <a:rPr lang="fr-BE" dirty="0" smtClean="0"/>
              <a:t>8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807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7" name="Groupe 17"/>
          <p:cNvGrpSpPr>
            <a:grpSpLocks noChangeAspect="1"/>
          </p:cNvGrpSpPr>
          <p:nvPr/>
        </p:nvGrpSpPr>
        <p:grpSpPr bwMode="auto">
          <a:xfrm>
            <a:off x="1258888" y="341313"/>
            <a:ext cx="6532562" cy="5401153"/>
            <a:chOff x="365540" y="-194539"/>
            <a:chExt cx="8163335" cy="6750540"/>
          </a:xfrm>
        </p:grpSpPr>
        <p:grpSp>
          <p:nvGrpSpPr>
            <p:cNvPr id="108556" name="Groupe 5"/>
            <p:cNvGrpSpPr>
              <a:grpSpLocks/>
            </p:cNvGrpSpPr>
            <p:nvPr/>
          </p:nvGrpSpPr>
          <p:grpSpPr bwMode="auto">
            <a:xfrm>
              <a:off x="3460268" y="4940338"/>
              <a:ext cx="2376591" cy="523805"/>
              <a:chOff x="5323621" y="4804446"/>
              <a:chExt cx="2376591" cy="52380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323621" y="4804446"/>
                <a:ext cx="418581" cy="5238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190375" y="4804446"/>
                <a:ext cx="509837" cy="5238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10" name="Rectangle 9"/>
            <p:cNvSpPr/>
            <p:nvPr/>
          </p:nvSpPr>
          <p:spPr>
            <a:xfrm rot="537128">
              <a:off x="3855043" y="1047514"/>
              <a:ext cx="333278" cy="363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08558" name="Imag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795" y="1218619"/>
              <a:ext cx="2649080" cy="521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8559" name="Groupe 11"/>
            <p:cNvGrpSpPr>
              <a:grpSpLocks/>
            </p:cNvGrpSpPr>
            <p:nvPr/>
          </p:nvGrpSpPr>
          <p:grpSpPr bwMode="auto">
            <a:xfrm>
              <a:off x="365540" y="1233127"/>
              <a:ext cx="3036618" cy="5322874"/>
              <a:chOff x="1796639" y="560217"/>
              <a:chExt cx="3036618" cy="5322874"/>
            </a:xfrm>
          </p:grpSpPr>
          <p:pic>
            <p:nvPicPr>
              <p:cNvPr id="108563" name="Image 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639" y="742310"/>
                <a:ext cx="2843581" cy="5140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427157" y="561111"/>
                <a:ext cx="406678" cy="3273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08560" name="Groupe 14"/>
            <p:cNvGrpSpPr>
              <a:grpSpLocks noChangeAspect="1"/>
            </p:cNvGrpSpPr>
            <p:nvPr/>
          </p:nvGrpSpPr>
          <p:grpSpPr bwMode="auto">
            <a:xfrm>
              <a:off x="3223101" y="-194539"/>
              <a:ext cx="2495098" cy="3604242"/>
              <a:chOff x="4946304" y="-155498"/>
              <a:chExt cx="2243297" cy="3240508"/>
            </a:xfrm>
          </p:grpSpPr>
          <p:pic>
            <p:nvPicPr>
              <p:cNvPr id="108561" name="Image 1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3699" y="-155498"/>
                <a:ext cx="1105902" cy="3226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562" name="Image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6304" y="-141643"/>
                <a:ext cx="1198062" cy="3226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8548" name="Imag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9099" y="425811"/>
            <a:ext cx="1118319" cy="158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42" y="5308006"/>
            <a:ext cx="199707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97" y="4301599"/>
            <a:ext cx="20478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332" y="134970"/>
            <a:ext cx="2344738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3036" y="1729372"/>
            <a:ext cx="1008112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5" y="5887444"/>
            <a:ext cx="89693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4"/>
          <p:cNvSpPr txBox="1">
            <a:spLocks noChangeArrowheads="1"/>
          </p:cNvSpPr>
          <p:nvPr/>
        </p:nvSpPr>
        <p:spPr bwMode="auto">
          <a:xfrm>
            <a:off x="28065" y="6070888"/>
            <a:ext cx="2243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Programme de recherche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et action OCAPI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www.leesu.fr/ocapi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171" y="4301599"/>
            <a:ext cx="1465977" cy="99484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93" y="1586480"/>
            <a:ext cx="1513019" cy="16622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9794" y="4422230"/>
            <a:ext cx="1609725" cy="23241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1" y="33338"/>
            <a:ext cx="966854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0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6443"/>
            <a:ext cx="4540426" cy="64489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507445"/>
            <a:ext cx="4540426" cy="3723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2681588" cy="402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0845" y="4753119"/>
            <a:ext cx="3967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Fête de la Science à l’Ecole des Ponts</a:t>
            </a:r>
          </a:p>
          <a:p>
            <a:r>
              <a:rPr lang="fr-FR" b="1" dirty="0" smtClean="0"/>
              <a:t>Samedi 14 octobre à 16h</a:t>
            </a:r>
          </a:p>
          <a:p>
            <a:r>
              <a:rPr lang="fr-FR" b="1" dirty="0" smtClean="0"/>
              <a:t>bit.ly/</a:t>
            </a:r>
            <a:r>
              <a:rPr lang="fr-FR" b="1" dirty="0" err="1" smtClean="0"/>
              <a:t>PontsFDS</a:t>
            </a:r>
            <a:endParaRPr lang="fr-FR" b="1" dirty="0" smtClean="0"/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La Terre au Carré</a:t>
            </a:r>
          </a:p>
          <a:p>
            <a:r>
              <a:rPr lang="fr-FR" b="1" dirty="0" smtClean="0"/>
              <a:t>Mercredi 11 octobre à 14h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9740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fabien.esculier\Documents\Thèse\Evénements\Logos\Logo ENP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40" y="5085852"/>
            <a:ext cx="1002196" cy="116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13165" y="3462969"/>
            <a:ext cx="4526286" cy="930615"/>
          </a:xfrm>
        </p:spPr>
        <p:txBody>
          <a:bodyPr>
            <a:noAutofit/>
          </a:bodyPr>
          <a:lstStyle/>
          <a:p>
            <a:r>
              <a:rPr lang="fr-FR" sz="6600" b="1" dirty="0" smtClean="0"/>
              <a:t>Merci !</a:t>
            </a:r>
            <a:endParaRPr lang="fr-FR" sz="6000" i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6" y="5585894"/>
            <a:ext cx="1900322" cy="57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7019575" y="6176096"/>
            <a:ext cx="224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Programme de recherche</a:t>
            </a:r>
          </a:p>
          <a:p>
            <a:pPr algn="ctr"/>
            <a:r>
              <a:rPr lang="fr-FR" sz="1200" b="1" dirty="0" smtClean="0"/>
              <a:t>et action OCAPI</a:t>
            </a:r>
          </a:p>
          <a:p>
            <a:pPr algn="ctr"/>
            <a:r>
              <a:rPr lang="fr-FR" sz="1200" b="1" dirty="0" smtClean="0"/>
              <a:t>www.leesu.fr/ocapi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76" y="5153446"/>
            <a:ext cx="988141" cy="1011857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0" y="6165303"/>
            <a:ext cx="3132981" cy="759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2000" dirty="0" smtClean="0">
                <a:solidFill>
                  <a:schemeClr val="tx1"/>
                </a:solidFill>
              </a:rPr>
              <a:t>Fabien ESCULIER</a:t>
            </a:r>
          </a:p>
          <a:p>
            <a:pPr algn="l"/>
            <a:r>
              <a:rPr lang="fr-FR" altLang="fr-FR" sz="1600" dirty="0" smtClean="0">
                <a:solidFill>
                  <a:schemeClr val="tx1"/>
                </a:solidFill>
              </a:rPr>
              <a:t>fabien.esculier@enpc.fr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" y="4880099"/>
            <a:ext cx="1043608" cy="5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e 17"/>
          <p:cNvGrpSpPr>
            <a:grpSpLocks noChangeAspect="1"/>
          </p:cNvGrpSpPr>
          <p:nvPr/>
        </p:nvGrpSpPr>
        <p:grpSpPr bwMode="auto">
          <a:xfrm>
            <a:off x="2366839" y="4510218"/>
            <a:ext cx="2443501" cy="2151351"/>
            <a:chOff x="365540" y="-194539"/>
            <a:chExt cx="8163335" cy="7188431"/>
          </a:xfrm>
        </p:grpSpPr>
        <p:grpSp>
          <p:nvGrpSpPr>
            <p:cNvPr id="17" name="Groupe 5"/>
            <p:cNvGrpSpPr>
              <a:grpSpLocks/>
            </p:cNvGrpSpPr>
            <p:nvPr/>
          </p:nvGrpSpPr>
          <p:grpSpPr bwMode="auto">
            <a:xfrm>
              <a:off x="3460214" y="3933056"/>
              <a:ext cx="2376038" cy="3060836"/>
              <a:chOff x="5323567" y="3797164"/>
              <a:chExt cx="2376038" cy="3060836"/>
            </a:xfrm>
          </p:grpSpPr>
          <p:pic>
            <p:nvPicPr>
              <p:cNvPr id="30" name="Imag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2203" y="3797164"/>
                <a:ext cx="2092265" cy="3060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5323621" y="4804446"/>
                <a:ext cx="418581" cy="5238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90375" y="4804446"/>
                <a:ext cx="509837" cy="5238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 rot="537128">
              <a:off x="3855043" y="1047514"/>
              <a:ext cx="333278" cy="363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0" name="Imag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795" y="1218619"/>
              <a:ext cx="2649080" cy="521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e 11"/>
            <p:cNvGrpSpPr>
              <a:grpSpLocks/>
            </p:cNvGrpSpPr>
            <p:nvPr/>
          </p:nvGrpSpPr>
          <p:grpSpPr bwMode="auto">
            <a:xfrm>
              <a:off x="365540" y="1233127"/>
              <a:ext cx="3036618" cy="5322874"/>
              <a:chOff x="1796639" y="560217"/>
              <a:chExt cx="3036618" cy="5322874"/>
            </a:xfrm>
          </p:grpSpPr>
          <p:pic>
            <p:nvPicPr>
              <p:cNvPr id="28" name="Imag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639" y="742310"/>
                <a:ext cx="2843581" cy="5140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4427157" y="561111"/>
                <a:ext cx="406678" cy="3273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25" name="Groupe 14"/>
            <p:cNvGrpSpPr>
              <a:grpSpLocks noChangeAspect="1"/>
            </p:cNvGrpSpPr>
            <p:nvPr/>
          </p:nvGrpSpPr>
          <p:grpSpPr bwMode="auto">
            <a:xfrm>
              <a:off x="3223101" y="-194539"/>
              <a:ext cx="2495098" cy="3604242"/>
              <a:chOff x="4946304" y="-155498"/>
              <a:chExt cx="2243297" cy="3240508"/>
            </a:xfrm>
          </p:grpSpPr>
          <p:pic>
            <p:nvPicPr>
              <p:cNvPr id="26" name="Image 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38" r="10390"/>
              <a:stretch>
                <a:fillRect/>
              </a:stretch>
            </p:blipFill>
            <p:spPr bwMode="auto">
              <a:xfrm>
                <a:off x="6083699" y="-155498"/>
                <a:ext cx="1105902" cy="3226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Image 1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60" r="51811"/>
              <a:stretch>
                <a:fillRect/>
              </a:stretch>
            </p:blipFill>
            <p:spPr bwMode="auto">
              <a:xfrm>
                <a:off x="4946304" y="-141643"/>
                <a:ext cx="1198062" cy="3226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8000" b="18500"/>
          <a:stretch/>
        </p:blipFill>
        <p:spPr>
          <a:xfrm>
            <a:off x="5162565" y="4683289"/>
            <a:ext cx="1776886" cy="1952169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66" y="209093"/>
            <a:ext cx="2088232" cy="264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91" y="229374"/>
            <a:ext cx="30797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2"/>
          <p:cNvSpPr txBox="1">
            <a:spLocks noChangeArrowheads="1"/>
          </p:cNvSpPr>
          <p:nvPr/>
        </p:nvSpPr>
        <p:spPr bwMode="auto">
          <a:xfrm>
            <a:off x="4477166" y="2293636"/>
            <a:ext cx="3352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/>
              <a:t>« </a:t>
            </a:r>
            <a:r>
              <a:rPr lang="fr-FR" altLang="fr-FR" sz="2800" dirty="0" err="1"/>
              <a:t>Atqui</a:t>
            </a:r>
            <a:r>
              <a:rPr lang="fr-FR" altLang="fr-FR" sz="2800" dirty="0"/>
              <a:t> e </a:t>
            </a:r>
            <a:r>
              <a:rPr lang="fr-FR" altLang="fr-FR" sz="2800" dirty="0" err="1"/>
              <a:t>lotio</a:t>
            </a:r>
            <a:r>
              <a:rPr lang="fr-FR" altLang="fr-FR" sz="2800" dirty="0"/>
              <a:t> est »</a:t>
            </a:r>
            <a:endParaRPr lang="fr-FR" altLang="fr-FR" sz="2800" i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2016677" y="2926530"/>
            <a:ext cx="218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Vespasien 70 </a:t>
            </a:r>
            <a:r>
              <a:rPr lang="fr-FR" dirty="0" err="1" smtClean="0"/>
              <a:t>ap</a:t>
            </a:r>
            <a:r>
              <a:rPr lang="fr-FR" dirty="0" smtClean="0"/>
              <a:t>. J.-C.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0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68560" y="-12307"/>
            <a:ext cx="9937104" cy="1143000"/>
          </a:xfrm>
        </p:spPr>
        <p:txBody>
          <a:bodyPr>
            <a:normAutofit/>
          </a:bodyPr>
          <a:lstStyle/>
          <a:p>
            <a:r>
              <a:rPr lang="fr-FR" sz="3600" dirty="0"/>
              <a:t>Les limites du système Terre à l’</a:t>
            </a:r>
            <a:r>
              <a:rPr lang="fr-FR" sz="3600" dirty="0" err="1"/>
              <a:t>Anthropocène</a:t>
            </a:r>
            <a:endParaRPr lang="fr-FR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</a:t>
            </a:fld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7620000" y="6582975"/>
            <a:ext cx="858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2060"/>
                </a:solidFill>
              </a:rPr>
              <a:t>SRC, 2023</a:t>
            </a:r>
            <a:endParaRPr lang="fr-FR" sz="1200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52" y="912129"/>
            <a:ext cx="6294148" cy="59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19" descr="686135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19" y="2998787"/>
            <a:ext cx="175736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4"/>
          <p:cNvSpPr txBox="1">
            <a:spLocks noChangeArrowheads="1"/>
          </p:cNvSpPr>
          <p:nvPr/>
        </p:nvSpPr>
        <p:spPr bwMode="auto">
          <a:xfrm>
            <a:off x="817791" y="5175949"/>
            <a:ext cx="18288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3,5 </a:t>
            </a:r>
            <a:r>
              <a:rPr lang="fr-FR" altLang="fr-FR" sz="2400" dirty="0">
                <a:solidFill>
                  <a:srgbClr val="000000"/>
                </a:solidFill>
                <a:cs typeface="Arial" panose="020B0604020202020204" pitchFamily="34" charset="0"/>
              </a:rPr>
              <a:t>kg de 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(protéines)</a:t>
            </a:r>
            <a:endParaRPr lang="fr-FR" altLang="fr-FR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703" name="Text Box 25"/>
          <p:cNvSpPr txBox="1">
            <a:spLocks noChangeArrowheads="1"/>
          </p:cNvSpPr>
          <p:nvPr/>
        </p:nvSpPr>
        <p:spPr bwMode="auto">
          <a:xfrm>
            <a:off x="0" y="1143000"/>
            <a:ext cx="114300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Besoin </a:t>
            </a:r>
            <a:r>
              <a:rPr lang="fr-FR" altLang="fr-FR" sz="2000" dirty="0">
                <a:solidFill>
                  <a:srgbClr val="000000"/>
                </a:solidFill>
                <a:cs typeface="Arial" panose="020B0604020202020204" pitchFamily="34" charset="0"/>
              </a:rPr>
              <a:t>annuel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6" y="3462300"/>
            <a:ext cx="1368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00" y="3817788"/>
            <a:ext cx="151288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9" y="2043038"/>
            <a:ext cx="19050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21" y="1991141"/>
            <a:ext cx="9969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Line 10"/>
          <p:cNvSpPr>
            <a:spLocks noChangeShapeType="1"/>
          </p:cNvSpPr>
          <p:nvPr/>
        </p:nvSpPr>
        <p:spPr bwMode="auto">
          <a:xfrm>
            <a:off x="5991466" y="4181606"/>
            <a:ext cx="890714" cy="58076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15" name="Text Box 15"/>
          <p:cNvSpPr txBox="1">
            <a:spLocks noChangeArrowheads="1"/>
          </p:cNvSpPr>
          <p:nvPr/>
        </p:nvSpPr>
        <p:spPr bwMode="auto">
          <a:xfrm>
            <a:off x="7137400" y="3283825"/>
            <a:ext cx="177641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fr-FR" altLang="fr-FR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altLang="fr-FR" sz="2400" dirty="0">
                <a:solidFill>
                  <a:srgbClr val="000000"/>
                </a:solidFill>
                <a:cs typeface="Arial" panose="020B0604020202020204" pitchFamily="34" charset="0"/>
              </a:rPr>
              <a:t>kg de </a:t>
            </a:r>
            <a:r>
              <a:rPr lang="fr-FR" altLang="fr-FR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(urée)</a:t>
            </a:r>
            <a:endParaRPr lang="fr-FR" altLang="fr-FR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Titre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smtClean="0"/>
              <a:t>Origine des flux d’azote (N)</a:t>
            </a:r>
            <a:endParaRPr lang="fr-FR" altLang="fr-FR" sz="4000" dirty="0" smtClean="0"/>
          </a:p>
        </p:txBody>
      </p:sp>
      <p:sp>
        <p:nvSpPr>
          <p:cNvPr id="29701" name="Line 9"/>
          <p:cNvSpPr>
            <a:spLocks noChangeShapeType="1"/>
          </p:cNvSpPr>
          <p:nvPr/>
        </p:nvSpPr>
        <p:spPr bwMode="auto">
          <a:xfrm>
            <a:off x="3730438" y="3962400"/>
            <a:ext cx="64807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93209" y="1143000"/>
            <a:ext cx="3250792" cy="224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F:\Pro\Thèse\Présentations\2015-01-08 FIRE - et si on triait aussi nos eaux usées\Images téléchargées\caca-london-school-of-hygiene-and-tropical-medicin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90831" y="4626784"/>
            <a:ext cx="603483" cy="41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Line 10"/>
          <p:cNvSpPr>
            <a:spLocks noChangeShapeType="1"/>
          </p:cNvSpPr>
          <p:nvPr/>
        </p:nvSpPr>
        <p:spPr bwMode="auto">
          <a:xfrm flipV="1">
            <a:off x="5991466" y="3244322"/>
            <a:ext cx="822526" cy="6133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ZoneTexte 28"/>
          <p:cNvSpPr txBox="1">
            <a:spLocks noChangeArrowheads="1"/>
          </p:cNvSpPr>
          <p:nvPr/>
        </p:nvSpPr>
        <p:spPr bwMode="auto">
          <a:xfrm>
            <a:off x="2116931" y="6187804"/>
            <a:ext cx="5908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 dirty="0"/>
              <a:t>Système alimentation/excrétion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630399" y="5112694"/>
            <a:ext cx="177641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r>
              <a:rPr lang="fr-FR" altLang="fr-FR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,5 </a:t>
            </a:r>
            <a:r>
              <a:rPr lang="fr-FR" alt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kg de </a:t>
            </a:r>
            <a:r>
              <a:rPr lang="fr-FR" altLang="fr-FR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5466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3" grpId="0"/>
      <p:bldP spid="29713" grpId="0" animBg="1"/>
      <p:bldP spid="29715" grpId="0"/>
      <p:bldP spid="29701" grpId="0" animBg="1"/>
      <p:bldP spid="28" grpId="0" animBg="1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>
          <a:xfrm>
            <a:off x="467544" y="767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altLang="fr-FR" dirty="0" smtClean="0"/>
              <a:t>La voie majoritaire des écosystèmes</a:t>
            </a:r>
          </a:p>
        </p:txBody>
      </p:sp>
      <p:sp>
        <p:nvSpPr>
          <p:cNvPr id="38915" name="Espace réservé du contenu 2"/>
          <p:cNvSpPr>
            <a:spLocks noGrp="1"/>
          </p:cNvSpPr>
          <p:nvPr>
            <p:ph idx="1"/>
          </p:nvPr>
        </p:nvSpPr>
        <p:spPr>
          <a:xfrm>
            <a:off x="1125960" y="1029860"/>
            <a:ext cx="6912768" cy="715962"/>
          </a:xfrm>
        </p:spPr>
        <p:txBody>
          <a:bodyPr>
            <a:normAutofit fontScale="92500"/>
          </a:bodyPr>
          <a:lstStyle/>
          <a:p>
            <a:pPr marL="0" indent="0">
              <a:buFontTx/>
              <a:buNone/>
            </a:pPr>
            <a:r>
              <a:rPr lang="fr-FR" altLang="fr-FR" sz="4000" b="1" dirty="0" smtClean="0"/>
              <a:t>Le recyclage : urée ↔ protéines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5270570" y="2688133"/>
            <a:ext cx="359023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/>
              <a:t>Les </a:t>
            </a:r>
            <a:r>
              <a:rPr lang="fr-FR" altLang="fr-FR" sz="2400" b="1" dirty="0" smtClean="0"/>
              <a:t>plantes </a:t>
            </a:r>
            <a:r>
              <a:rPr lang="fr-FR" altLang="fr-FR" sz="1400" b="1" dirty="0" smtClean="0"/>
              <a:t>(autotrophes) </a:t>
            </a:r>
            <a:r>
              <a:rPr lang="fr-FR" altLang="fr-FR" sz="2400" b="1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Mangent de l’urée et fabriquent des protéines</a:t>
            </a:r>
            <a:endParaRPr lang="fr-FR" altLang="fr-FR" sz="2000" dirty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/>
              <a:t>Les </a:t>
            </a:r>
            <a:r>
              <a:rPr lang="fr-FR" altLang="fr-FR" sz="2400" b="1" dirty="0" smtClean="0"/>
              <a:t>animaux </a:t>
            </a:r>
            <a:r>
              <a:rPr lang="fr-FR" altLang="fr-FR" sz="1400" b="1" dirty="0" smtClean="0"/>
              <a:t>(hétérotrophes) </a:t>
            </a:r>
            <a:r>
              <a:rPr lang="fr-FR" altLang="fr-FR" sz="2400" b="1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Mangent </a:t>
            </a:r>
            <a:r>
              <a:rPr lang="fr-FR" altLang="fr-FR" sz="2000" dirty="0"/>
              <a:t>d</a:t>
            </a:r>
            <a:r>
              <a:rPr lang="fr-FR" altLang="fr-FR" sz="2000" dirty="0" smtClean="0"/>
              <a:t>es </a:t>
            </a:r>
            <a:r>
              <a:rPr lang="fr-FR" altLang="fr-FR" sz="2000" dirty="0"/>
              <a:t>protéines </a:t>
            </a:r>
            <a:r>
              <a:rPr lang="fr-FR" altLang="fr-FR" sz="2000" dirty="0" smtClean="0"/>
              <a:t>et excrètent de l’urée</a:t>
            </a:r>
            <a:endParaRPr lang="fr-FR" altLang="fr-FR" sz="2000" dirty="0"/>
          </a:p>
        </p:txBody>
      </p:sp>
      <p:sp>
        <p:nvSpPr>
          <p:cNvPr id="38919" name="ZoneTexte 2"/>
          <p:cNvSpPr txBox="1">
            <a:spLocks noChangeArrowheads="1"/>
          </p:cNvSpPr>
          <p:nvPr/>
        </p:nvSpPr>
        <p:spPr bwMode="auto">
          <a:xfrm>
            <a:off x="683568" y="6096125"/>
            <a:ext cx="18577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 smtClean="0"/>
              <a:t>Simplifié de </a:t>
            </a:r>
            <a:r>
              <a:rPr lang="fr-FR" altLang="fr-FR" sz="900" dirty="0" err="1" smtClean="0"/>
              <a:t>Billen</a:t>
            </a:r>
            <a:r>
              <a:rPr lang="fr-FR" altLang="fr-FR" sz="900" dirty="0" smtClean="0"/>
              <a:t> </a:t>
            </a:r>
            <a:r>
              <a:rPr lang="fr-FR" altLang="fr-FR" sz="900" dirty="0"/>
              <a:t>et al. 2009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02" y="1988840"/>
            <a:ext cx="4787068" cy="409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72013" y="3131106"/>
            <a:ext cx="1440000" cy="1440000"/>
          </a:xfrm>
          <a:prstGeom prst="rect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Métabolisme humain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3266541" y="3486877"/>
            <a:ext cx="6106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/>
              <a:t>5</a:t>
            </a:r>
            <a:endParaRPr lang="fr-FR" altLang="fr-FR" sz="1200" b="1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722132" y="3986836"/>
            <a:ext cx="1506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Alimentation</a:t>
            </a:r>
            <a:endParaRPr lang="fr-FR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377" y="1496687"/>
            <a:ext cx="1222437" cy="1624606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5515294" y="397691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Excrétion</a:t>
            </a:r>
            <a:endParaRPr lang="fr-FR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avec flèche 39"/>
          <p:cNvCxnSpPr>
            <a:stCxn id="67" idx="3"/>
          </p:cNvCxnSpPr>
          <p:nvPr/>
        </p:nvCxnSpPr>
        <p:spPr>
          <a:xfrm flipV="1">
            <a:off x="2849822" y="3862109"/>
            <a:ext cx="1226666" cy="2337"/>
          </a:xfrm>
          <a:prstGeom prst="straightConnector1">
            <a:avLst/>
          </a:prstGeom>
          <a:ln w="6223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305911" y="3869551"/>
            <a:ext cx="1066773" cy="4206"/>
          </a:xfrm>
          <a:prstGeom prst="straightConnector1">
            <a:avLst/>
          </a:prstGeom>
          <a:ln w="269240"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50"/>
          <p:cNvSpPr txBox="1">
            <a:spLocks noChangeArrowheads="1"/>
          </p:cNvSpPr>
          <p:nvPr/>
        </p:nvSpPr>
        <p:spPr bwMode="auto">
          <a:xfrm>
            <a:off x="364643" y="3333471"/>
            <a:ext cx="606237" cy="3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/>
              <a:t>21</a:t>
            </a:r>
            <a:endParaRPr lang="fr-FR" altLang="fr-FR" sz="1200" b="1" dirty="0" smtClean="0"/>
          </a:p>
        </p:txBody>
      </p:sp>
      <p:sp>
        <p:nvSpPr>
          <p:cNvPr id="45" name="ZoneTexte 44"/>
          <p:cNvSpPr txBox="1"/>
          <p:nvPr/>
        </p:nvSpPr>
        <p:spPr>
          <a:xfrm>
            <a:off x="-67296" y="4198328"/>
            <a:ext cx="135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Engrais de synthèse</a:t>
            </a:r>
          </a:p>
        </p:txBody>
      </p:sp>
      <p:cxnSp>
        <p:nvCxnSpPr>
          <p:cNvPr id="46" name="Connecteur droit avec flèche 45"/>
          <p:cNvCxnSpPr/>
          <p:nvPr/>
        </p:nvCxnSpPr>
        <p:spPr>
          <a:xfrm flipH="1">
            <a:off x="1758305" y="2473221"/>
            <a:ext cx="1196" cy="648072"/>
          </a:xfrm>
          <a:prstGeom prst="straightConnector1">
            <a:avLst/>
          </a:prstGeom>
          <a:ln w="205740">
            <a:solidFill>
              <a:schemeClr val="bg1">
                <a:lumMod val="65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1064886" y="2735702"/>
            <a:ext cx="6703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chemeClr val="bg1">
                    <a:lumMod val="65000"/>
                  </a:schemeClr>
                </a:solidFill>
              </a:rPr>
              <a:t>16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113532" y="1896982"/>
            <a:ext cx="127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Fixation symbiotique</a:t>
            </a:r>
          </a:p>
        </p:txBody>
      </p:sp>
      <p:sp>
        <p:nvSpPr>
          <p:cNvPr id="52" name="Arc 57"/>
          <p:cNvSpPr>
            <a:spLocks/>
          </p:cNvSpPr>
          <p:nvPr/>
        </p:nvSpPr>
        <p:spPr bwMode="auto">
          <a:xfrm flipH="1">
            <a:off x="2745742" y="2730538"/>
            <a:ext cx="473392" cy="400568"/>
          </a:xfrm>
          <a:custGeom>
            <a:avLst/>
            <a:gdLst>
              <a:gd name="T0" fmla="*/ 0 w 21600"/>
              <a:gd name="T1" fmla="*/ 0 h 21600"/>
              <a:gd name="T2" fmla="*/ 3371876 w 21600"/>
              <a:gd name="T3" fmla="*/ 2319583 h 21600"/>
              <a:gd name="T4" fmla="*/ 0 w 21600"/>
              <a:gd name="T5" fmla="*/ 231958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80010">
            <a:solidFill>
              <a:schemeClr val="bg1">
                <a:lumMod val="65000"/>
              </a:schemeClr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Text Box 50"/>
          <p:cNvSpPr txBox="1">
            <a:spLocks noChangeArrowheads="1"/>
          </p:cNvSpPr>
          <p:nvPr/>
        </p:nvSpPr>
        <p:spPr bwMode="auto">
          <a:xfrm>
            <a:off x="2964382" y="2889735"/>
            <a:ext cx="5769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chemeClr val="bg1">
                    <a:lumMod val="65000"/>
                  </a:schemeClr>
                </a:solidFill>
              </a:rPr>
              <a:t>6</a:t>
            </a:r>
            <a:endParaRPr lang="fr-FR" altLang="fr-FR" sz="12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2793824" y="2348471"/>
            <a:ext cx="96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Déchets</a:t>
            </a:r>
            <a:endParaRPr lang="fr-FR" sz="1000" b="1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1064885" y="4583708"/>
            <a:ext cx="842377" cy="1362267"/>
            <a:chOff x="3196561" y="4692593"/>
            <a:chExt cx="463097" cy="332491"/>
          </a:xfrm>
        </p:grpSpPr>
        <p:sp>
          <p:nvSpPr>
            <p:cNvPr id="56" name="Arc 45"/>
            <p:cNvSpPr>
              <a:spLocks/>
            </p:cNvSpPr>
            <p:nvPr/>
          </p:nvSpPr>
          <p:spPr bwMode="auto">
            <a:xfrm flipV="1">
              <a:off x="3196561" y="4782577"/>
              <a:ext cx="462636" cy="242507"/>
            </a:xfrm>
            <a:custGeom>
              <a:avLst/>
              <a:gdLst>
                <a:gd name="T0" fmla="*/ 0 w 43084"/>
                <a:gd name="T1" fmla="*/ 376467 h 21600"/>
                <a:gd name="T2" fmla="*/ 432622 w 43084"/>
                <a:gd name="T3" fmla="*/ 420026 h 21600"/>
                <a:gd name="T4" fmla="*/ 215729 w 43084"/>
                <a:gd name="T5" fmla="*/ 4200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084" h="21600" fill="none" extrusionOk="0">
                  <a:moveTo>
                    <a:pt x="0" y="19360"/>
                  </a:moveTo>
                  <a:cubicBezTo>
                    <a:pt x="1147" y="8357"/>
                    <a:pt x="10421" y="-1"/>
                    <a:pt x="21484" y="0"/>
                  </a:cubicBezTo>
                  <a:cubicBezTo>
                    <a:pt x="33413" y="0"/>
                    <a:pt x="43084" y="9670"/>
                    <a:pt x="43084" y="21600"/>
                  </a:cubicBezTo>
                </a:path>
                <a:path w="43084" h="21600" stroke="0" extrusionOk="0">
                  <a:moveTo>
                    <a:pt x="0" y="19360"/>
                  </a:moveTo>
                  <a:cubicBezTo>
                    <a:pt x="1147" y="8357"/>
                    <a:pt x="10421" y="-1"/>
                    <a:pt x="21484" y="0"/>
                  </a:cubicBezTo>
                  <a:cubicBezTo>
                    <a:pt x="33413" y="0"/>
                    <a:pt x="43084" y="9670"/>
                    <a:pt x="43084" y="21600"/>
                  </a:cubicBezTo>
                  <a:lnTo>
                    <a:pt x="21484" y="21600"/>
                  </a:lnTo>
                  <a:lnTo>
                    <a:pt x="0" y="19360"/>
                  </a:lnTo>
                  <a:close/>
                </a:path>
              </a:pathLst>
            </a:custGeom>
            <a:noFill/>
            <a:ln w="87630">
              <a:solidFill>
                <a:srgbClr val="FF0000"/>
              </a:solidFill>
              <a:round/>
              <a:headEnd type="triangle" w="sm" len="sm"/>
              <a:tailEnd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57" name="Connecteur droit avec flèche 56"/>
            <p:cNvCxnSpPr/>
            <p:nvPr/>
          </p:nvCxnSpPr>
          <p:spPr>
            <a:xfrm flipH="1">
              <a:off x="3658890" y="4692593"/>
              <a:ext cx="768" cy="119820"/>
            </a:xfrm>
            <a:prstGeom prst="straightConnector1">
              <a:avLst/>
            </a:prstGeom>
            <a:ln w="8763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771359" y="5715945"/>
            <a:ext cx="377123" cy="34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7</a:t>
            </a:r>
            <a:endParaRPr lang="fr-FR" altLang="fr-FR" sz="1200" b="1" dirty="0" smtClean="0">
              <a:solidFill>
                <a:srgbClr val="FF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-27367" y="5353336"/>
            <a:ext cx="115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sz="1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N</a:t>
            </a:r>
            <a:r>
              <a:rPr lang="fr-FR" sz="1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fr-FR" sz="1400" b="1" baseline="-25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2557711" y="4892386"/>
            <a:ext cx="96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Surplus</a:t>
            </a:r>
            <a:endParaRPr lang="fr-FR" sz="1000" b="1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2500535" y="4594534"/>
            <a:ext cx="0" cy="622888"/>
          </a:xfrm>
          <a:prstGeom prst="straightConnector1">
            <a:avLst/>
          </a:prstGeom>
          <a:ln w="254000">
            <a:solidFill>
              <a:schemeClr val="bg1">
                <a:lumMod val="65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50"/>
          <p:cNvSpPr txBox="1">
            <a:spLocks noChangeArrowheads="1"/>
          </p:cNvSpPr>
          <p:nvPr/>
        </p:nvSpPr>
        <p:spPr bwMode="auto">
          <a:xfrm>
            <a:off x="2765278" y="4625668"/>
            <a:ext cx="5761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chemeClr val="bg1">
                    <a:lumMod val="65000"/>
                  </a:schemeClr>
                </a:solidFill>
              </a:rPr>
              <a:t>20</a:t>
            </a:r>
            <a:endParaRPr lang="fr-FR" altLang="fr-FR" sz="12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2248507" y="5217104"/>
            <a:ext cx="504056" cy="504056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fr-FR" sz="9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2320515" y="5289112"/>
            <a:ext cx="359992" cy="360040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/>
          <p:cNvSpPr txBox="1"/>
          <p:nvPr/>
        </p:nvSpPr>
        <p:spPr>
          <a:xfrm>
            <a:off x="1907704" y="6073551"/>
            <a:ext cx="1311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</a:t>
            </a:r>
            <a:endParaRPr lang="fr-FR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Connecteur droit avec flèche 73"/>
          <p:cNvCxnSpPr/>
          <p:nvPr/>
        </p:nvCxnSpPr>
        <p:spPr>
          <a:xfrm>
            <a:off x="2513656" y="5733453"/>
            <a:ext cx="0" cy="330572"/>
          </a:xfrm>
          <a:prstGeom prst="straightConnector1">
            <a:avLst/>
          </a:prstGeom>
          <a:ln w="123190">
            <a:solidFill>
              <a:srgbClr val="FF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50"/>
          <p:cNvSpPr txBox="1">
            <a:spLocks noChangeArrowheads="1"/>
          </p:cNvSpPr>
          <p:nvPr/>
        </p:nvSpPr>
        <p:spPr bwMode="auto">
          <a:xfrm flipH="1">
            <a:off x="2710872" y="5660587"/>
            <a:ext cx="5686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10</a:t>
            </a:r>
            <a:endParaRPr lang="fr-FR" altLang="fr-FR" sz="1200" b="1" dirty="0" smtClean="0">
              <a:solidFill>
                <a:srgbClr val="FF0000"/>
              </a:solidFill>
            </a:endParaRPr>
          </a:p>
        </p:txBody>
      </p:sp>
      <p:cxnSp>
        <p:nvCxnSpPr>
          <p:cNvPr id="82" name="Connecteur droit avec flèche 81"/>
          <p:cNvCxnSpPr/>
          <p:nvPr/>
        </p:nvCxnSpPr>
        <p:spPr>
          <a:xfrm flipV="1">
            <a:off x="7319046" y="2444746"/>
            <a:ext cx="0" cy="668287"/>
          </a:xfrm>
          <a:prstGeom prst="straightConnector1">
            <a:avLst/>
          </a:prstGeom>
          <a:ln w="3556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50"/>
          <p:cNvSpPr txBox="1">
            <a:spLocks noChangeArrowheads="1"/>
          </p:cNvSpPr>
          <p:nvPr/>
        </p:nvSpPr>
        <p:spPr bwMode="auto">
          <a:xfrm>
            <a:off x="7337851" y="2644741"/>
            <a:ext cx="6057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chemeClr val="bg1">
                    <a:lumMod val="65000"/>
                  </a:schemeClr>
                </a:solidFill>
              </a:rPr>
              <a:t>2,7</a:t>
            </a:r>
            <a:endParaRPr lang="fr-FR" altLang="fr-FR" sz="12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6870391" y="2133015"/>
            <a:ext cx="89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1400" b="1" baseline="-25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sz="14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000" b="1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Connecteur droit avec flèche 87"/>
          <p:cNvCxnSpPr/>
          <p:nvPr/>
        </p:nvCxnSpPr>
        <p:spPr>
          <a:xfrm>
            <a:off x="2498464" y="2220708"/>
            <a:ext cx="0" cy="900000"/>
          </a:xfrm>
          <a:prstGeom prst="straightConnector1">
            <a:avLst/>
          </a:prstGeom>
          <a:ln w="889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50"/>
          <p:cNvSpPr txBox="1">
            <a:spLocks noChangeArrowheads="1"/>
          </p:cNvSpPr>
          <p:nvPr/>
        </p:nvSpPr>
        <p:spPr bwMode="auto">
          <a:xfrm>
            <a:off x="2208156" y="2717246"/>
            <a:ext cx="4198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fr-FR" altLang="fr-F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270253" y="191140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Poissons</a:t>
            </a:r>
            <a:endParaRPr lang="fr-FR" sz="1000" b="1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 Box 50"/>
          <p:cNvSpPr txBox="1">
            <a:spLocks noChangeArrowheads="1"/>
          </p:cNvSpPr>
          <p:nvPr/>
        </p:nvSpPr>
        <p:spPr bwMode="auto">
          <a:xfrm>
            <a:off x="8189720" y="3397269"/>
            <a:ext cx="6661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/>
              <a:t>0,2</a:t>
            </a:r>
            <a:endParaRPr lang="fr-FR" altLang="fr-FR" sz="1200" b="1" dirty="0" smtClean="0"/>
          </a:p>
        </p:txBody>
      </p:sp>
      <p:sp>
        <p:nvSpPr>
          <p:cNvPr id="93" name="ZoneTexte 92"/>
          <p:cNvSpPr txBox="1"/>
          <p:nvPr/>
        </p:nvSpPr>
        <p:spPr>
          <a:xfrm>
            <a:off x="7992252" y="3966687"/>
            <a:ext cx="846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Boues</a:t>
            </a: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8038782" y="3796475"/>
            <a:ext cx="729120" cy="1348"/>
          </a:xfrm>
          <a:prstGeom prst="straightConnector1">
            <a:avLst/>
          </a:prstGeom>
          <a:ln w="254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>
            <a:off x="6888264" y="4577562"/>
            <a:ext cx="0" cy="1440000"/>
          </a:xfrm>
          <a:prstGeom prst="straightConnector1">
            <a:avLst/>
          </a:prstGeom>
          <a:ln w="2413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Box 50"/>
          <p:cNvSpPr txBox="1">
            <a:spLocks noChangeArrowheads="1"/>
          </p:cNvSpPr>
          <p:nvPr/>
        </p:nvSpPr>
        <p:spPr bwMode="auto">
          <a:xfrm>
            <a:off x="6909463" y="5632264"/>
            <a:ext cx="5437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2</a:t>
            </a:r>
            <a:endParaRPr lang="fr-FR" altLang="fr-FR" sz="1600" b="1" dirty="0">
              <a:solidFill>
                <a:srgbClr val="FF0000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6394463" y="6004559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</a:t>
            </a:r>
            <a:endParaRPr lang="fr-FR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Connecteur droit avec flèche 62"/>
          <p:cNvCxnSpPr/>
          <p:nvPr/>
        </p:nvCxnSpPr>
        <p:spPr>
          <a:xfrm flipV="1">
            <a:off x="5507538" y="3843890"/>
            <a:ext cx="1095632" cy="4674"/>
          </a:xfrm>
          <a:prstGeom prst="straightConnector1">
            <a:avLst/>
          </a:prstGeom>
          <a:ln w="6223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50"/>
          <p:cNvSpPr txBox="1">
            <a:spLocks noChangeArrowheads="1"/>
          </p:cNvSpPr>
          <p:nvPr/>
        </p:nvSpPr>
        <p:spPr bwMode="auto">
          <a:xfrm>
            <a:off x="5760683" y="3461092"/>
            <a:ext cx="6106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/>
              <a:t>5</a:t>
            </a:r>
            <a:endParaRPr lang="fr-FR" altLang="fr-FR" sz="1200" b="1" dirty="0" smtClean="0"/>
          </a:p>
        </p:txBody>
      </p:sp>
      <p:sp>
        <p:nvSpPr>
          <p:cNvPr id="66" name="Rectangle 65"/>
          <p:cNvSpPr/>
          <p:nvPr/>
        </p:nvSpPr>
        <p:spPr>
          <a:xfrm>
            <a:off x="6589252" y="3137562"/>
            <a:ext cx="1440000" cy="1440000"/>
          </a:xfrm>
          <a:prstGeom prst="rect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Gestion de l’excrétion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409822" y="3144446"/>
            <a:ext cx="1440000" cy="1440000"/>
          </a:xfrm>
          <a:prstGeom prst="rect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Gestion de l’alimentation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e 48"/>
          <p:cNvGrpSpPr/>
          <p:nvPr/>
        </p:nvGrpSpPr>
        <p:grpSpPr>
          <a:xfrm flipH="1">
            <a:off x="7738758" y="4571106"/>
            <a:ext cx="676566" cy="1399712"/>
            <a:chOff x="3196561" y="4667130"/>
            <a:chExt cx="468132" cy="357954"/>
          </a:xfrm>
        </p:grpSpPr>
        <p:sp>
          <p:nvSpPr>
            <p:cNvPr id="50" name="Arc 45"/>
            <p:cNvSpPr>
              <a:spLocks/>
            </p:cNvSpPr>
            <p:nvPr/>
          </p:nvSpPr>
          <p:spPr bwMode="auto">
            <a:xfrm flipV="1">
              <a:off x="3196561" y="4782577"/>
              <a:ext cx="462636" cy="242507"/>
            </a:xfrm>
            <a:custGeom>
              <a:avLst/>
              <a:gdLst>
                <a:gd name="T0" fmla="*/ 0 w 43084"/>
                <a:gd name="T1" fmla="*/ 376467 h 21600"/>
                <a:gd name="T2" fmla="*/ 432622 w 43084"/>
                <a:gd name="T3" fmla="*/ 420026 h 21600"/>
                <a:gd name="T4" fmla="*/ 215729 w 43084"/>
                <a:gd name="T5" fmla="*/ 4200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084" h="21600" fill="none" extrusionOk="0">
                  <a:moveTo>
                    <a:pt x="0" y="19360"/>
                  </a:moveTo>
                  <a:cubicBezTo>
                    <a:pt x="1147" y="8357"/>
                    <a:pt x="10421" y="-1"/>
                    <a:pt x="21484" y="0"/>
                  </a:cubicBezTo>
                  <a:cubicBezTo>
                    <a:pt x="33413" y="0"/>
                    <a:pt x="43084" y="9670"/>
                    <a:pt x="43084" y="21600"/>
                  </a:cubicBezTo>
                </a:path>
                <a:path w="43084" h="21600" stroke="0" extrusionOk="0">
                  <a:moveTo>
                    <a:pt x="0" y="19360"/>
                  </a:moveTo>
                  <a:cubicBezTo>
                    <a:pt x="1147" y="8357"/>
                    <a:pt x="10421" y="-1"/>
                    <a:pt x="21484" y="0"/>
                  </a:cubicBezTo>
                  <a:cubicBezTo>
                    <a:pt x="33413" y="0"/>
                    <a:pt x="43084" y="9670"/>
                    <a:pt x="43084" y="21600"/>
                  </a:cubicBezTo>
                  <a:lnTo>
                    <a:pt x="21484" y="21600"/>
                  </a:lnTo>
                  <a:lnTo>
                    <a:pt x="0" y="19360"/>
                  </a:lnTo>
                  <a:close/>
                </a:path>
              </a:pathLst>
            </a:custGeom>
            <a:noFill/>
            <a:ln w="1270">
              <a:solidFill>
                <a:srgbClr val="FF0000"/>
              </a:solidFill>
              <a:round/>
              <a:headEnd type="triangle" w="lg" len="med"/>
              <a:tailEnd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H="1">
              <a:off x="3663848" y="4667130"/>
              <a:ext cx="845" cy="131802"/>
            </a:xfrm>
            <a:prstGeom prst="straightConnector1">
              <a:avLst/>
            </a:prstGeom>
            <a:ln w="127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 Box 50"/>
          <p:cNvSpPr txBox="1">
            <a:spLocks noChangeArrowheads="1"/>
          </p:cNvSpPr>
          <p:nvPr/>
        </p:nvSpPr>
        <p:spPr bwMode="auto">
          <a:xfrm>
            <a:off x="8391065" y="5641959"/>
            <a:ext cx="5437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0,1</a:t>
            </a:r>
            <a:endParaRPr lang="fr-FR" altLang="fr-FR" sz="1600" b="1" dirty="0">
              <a:solidFill>
                <a:srgbClr val="FF0000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8189720" y="5330908"/>
            <a:ext cx="115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1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fr-FR" sz="1400" b="1" baseline="-25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-18731" y="1619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Le système alimentation/excrétion</a:t>
            </a:r>
          </a:p>
          <a:p>
            <a:pPr algn="ctr"/>
            <a:r>
              <a:rPr lang="fr-FR" sz="3200" b="1" dirty="0" smtClean="0"/>
              <a:t>des sociétés industrielles occidentales</a:t>
            </a:r>
            <a:endParaRPr lang="fr-FR" sz="2400" b="1" dirty="0" smtClean="0"/>
          </a:p>
        </p:txBody>
      </p:sp>
      <p:sp>
        <p:nvSpPr>
          <p:cNvPr id="72" name="ZoneTexte 71"/>
          <p:cNvSpPr txBox="1"/>
          <p:nvPr/>
        </p:nvSpPr>
        <p:spPr>
          <a:xfrm>
            <a:off x="7640702" y="6273551"/>
            <a:ext cx="1254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kgN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/pers/an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6371347" y="6379535"/>
            <a:ext cx="125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err="1" smtClean="0"/>
              <a:t>Esculier</a:t>
            </a:r>
            <a:r>
              <a:rPr lang="fr-FR" sz="1200" i="1" dirty="0" smtClean="0"/>
              <a:t> </a:t>
            </a:r>
            <a:r>
              <a:rPr lang="fr-FR" sz="1200" dirty="0" smtClean="0"/>
              <a:t>, Le </a:t>
            </a:r>
            <a:r>
              <a:rPr lang="fr-FR" sz="1200" dirty="0" err="1" smtClean="0"/>
              <a:t>Noë</a:t>
            </a:r>
            <a:r>
              <a:rPr lang="fr-FR" sz="1200" dirty="0" smtClean="0"/>
              <a:t>, </a:t>
            </a:r>
            <a:r>
              <a:rPr lang="fr-FR" sz="1200" i="1" dirty="0" smtClean="0"/>
              <a:t>et al.</a:t>
            </a:r>
            <a:r>
              <a:rPr lang="fr-FR" sz="1200" dirty="0" smtClean="0"/>
              <a:t>, 2018</a:t>
            </a:r>
            <a:endParaRPr lang="fr-FR" sz="1200" dirty="0"/>
          </a:p>
        </p:txBody>
      </p:sp>
      <p:sp>
        <p:nvSpPr>
          <p:cNvPr id="77" name="ZoneTexte 76"/>
          <p:cNvSpPr txBox="1"/>
          <p:nvPr/>
        </p:nvSpPr>
        <p:spPr>
          <a:xfrm>
            <a:off x="7655544" y="6549700"/>
            <a:ext cx="1254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Paris, 2013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829939" y="6064025"/>
            <a:ext cx="1311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endParaRPr lang="fr-FR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7425296" y="6011106"/>
            <a:ext cx="1311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endParaRPr lang="fr-FR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2133600" cy="365125"/>
          </a:xfrm>
        </p:spPr>
        <p:txBody>
          <a:bodyPr/>
          <a:lstStyle/>
          <a:p>
            <a:r>
              <a:rPr lang="fr-BE" dirty="0" smtClean="0"/>
              <a:t>5</a:t>
            </a:r>
            <a:endParaRPr lang="fr-BE" dirty="0"/>
          </a:p>
        </p:txBody>
      </p:sp>
      <p:sp>
        <p:nvSpPr>
          <p:cNvPr id="2" name="ZoneTexte 1"/>
          <p:cNvSpPr txBox="1"/>
          <p:nvPr/>
        </p:nvSpPr>
        <p:spPr>
          <a:xfrm>
            <a:off x="829939" y="6379535"/>
            <a:ext cx="25410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De l’engrais de synthèse à l’engrais humain</a:t>
            </a:r>
            <a:endParaRPr lang="fr-FR" sz="1050" dirty="0"/>
          </a:p>
        </p:txBody>
      </p:sp>
      <p:cxnSp>
        <p:nvCxnSpPr>
          <p:cNvPr id="81" name="Connecteur droit avec flèche 80"/>
          <p:cNvCxnSpPr/>
          <p:nvPr/>
        </p:nvCxnSpPr>
        <p:spPr>
          <a:xfrm flipV="1">
            <a:off x="69287" y="6487012"/>
            <a:ext cx="729120" cy="134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/>
          <p:nvPr/>
        </p:nvCxnSpPr>
        <p:spPr>
          <a:xfrm>
            <a:off x="58731" y="6712041"/>
            <a:ext cx="750232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/>
          <p:nvPr/>
        </p:nvCxnSpPr>
        <p:spPr>
          <a:xfrm flipV="1">
            <a:off x="1710516" y="6715708"/>
            <a:ext cx="739676" cy="2954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/>
          <p:cNvSpPr txBox="1"/>
          <p:nvPr/>
        </p:nvSpPr>
        <p:spPr>
          <a:xfrm>
            <a:off x="819519" y="6585083"/>
            <a:ext cx="776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solidFill>
                  <a:schemeClr val="bg1">
                    <a:lumMod val="65000"/>
                  </a:schemeClr>
                </a:solidFill>
              </a:rPr>
              <a:t>Autres flux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2470106" y="6588750"/>
            <a:ext cx="19159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solidFill>
                  <a:srgbClr val="FF0000"/>
                </a:solidFill>
              </a:rPr>
              <a:t>Emissions vers l’environnement</a:t>
            </a:r>
            <a:endParaRPr lang="fr-FR" sz="1050" dirty="0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583000" y="4706836"/>
            <a:ext cx="1885079" cy="920527"/>
          </a:xfrm>
          <a:prstGeom prst="rect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au-dessus du besoin physiologique</a:t>
            </a: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5148064" y="4711737"/>
            <a:ext cx="1806948" cy="920527"/>
          </a:xfrm>
          <a:prstGeom prst="rect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au-dessus du besoin physiologique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09844" y="4701649"/>
            <a:ext cx="1645340" cy="920527"/>
          </a:xfrm>
          <a:prstGeom prst="rect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d’efficacité globale</a:t>
            </a: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398031" y="4707287"/>
            <a:ext cx="1645340" cy="920527"/>
          </a:xfrm>
          <a:prstGeom prst="rect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de recyclage</a:t>
            </a: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727" y="1408249"/>
            <a:ext cx="2058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Synthèse d’urée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à partir de méthane</a:t>
            </a:r>
            <a:endParaRPr lang="fr-FR" dirty="0">
              <a:solidFill>
                <a:srgbClr val="0070C0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364644" y="2148349"/>
            <a:ext cx="283040" cy="972359"/>
          </a:xfrm>
          <a:prstGeom prst="line">
            <a:avLst/>
          </a:prstGeom>
          <a:ln w="349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/>
          <p:cNvSpPr txBox="1"/>
          <p:nvPr/>
        </p:nvSpPr>
        <p:spPr>
          <a:xfrm>
            <a:off x="7099712" y="1447224"/>
            <a:ext cx="2058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rgbClr val="0070C0"/>
                </a:solidFill>
              </a:rPr>
              <a:t>Destruction d’urée</a:t>
            </a:r>
          </a:p>
          <a:p>
            <a:pPr algn="r"/>
            <a:r>
              <a:rPr lang="fr-FR" dirty="0" smtClean="0">
                <a:solidFill>
                  <a:srgbClr val="0070C0"/>
                </a:solidFill>
              </a:rPr>
              <a:t>à partir de méthane</a:t>
            </a:r>
            <a:endParaRPr lang="fr-FR" dirty="0">
              <a:solidFill>
                <a:srgbClr val="0070C0"/>
              </a:solidFill>
            </a:endParaRPr>
          </a:p>
        </p:txBody>
      </p:sp>
      <p:cxnSp>
        <p:nvCxnSpPr>
          <p:cNvPr id="103" name="Connecteur droit 102"/>
          <p:cNvCxnSpPr/>
          <p:nvPr/>
        </p:nvCxnSpPr>
        <p:spPr>
          <a:xfrm flipH="1">
            <a:off x="8038783" y="2100102"/>
            <a:ext cx="454571" cy="879853"/>
          </a:xfrm>
          <a:prstGeom prst="line">
            <a:avLst/>
          </a:prstGeom>
          <a:ln w="3492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5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38" grpId="0"/>
      <p:bldP spid="43" grpId="0"/>
      <p:bldP spid="45" grpId="0"/>
      <p:bldP spid="47" grpId="0"/>
      <p:bldP spid="48" grpId="0"/>
      <p:bldP spid="52" grpId="0" animBg="1"/>
      <p:bldP spid="53" grpId="0"/>
      <p:bldP spid="54" grpId="0"/>
      <p:bldP spid="58" grpId="0"/>
      <p:bldP spid="59" grpId="0"/>
      <p:bldP spid="60" grpId="0"/>
      <p:bldP spid="62" grpId="0"/>
      <p:bldP spid="70" grpId="0" animBg="1"/>
      <p:bldP spid="71" grpId="0" animBg="1"/>
      <p:bldP spid="73" grpId="0"/>
      <p:bldP spid="75" grpId="0"/>
      <p:bldP spid="83" grpId="0"/>
      <p:bldP spid="84" grpId="0"/>
      <p:bldP spid="89" grpId="0"/>
      <p:bldP spid="90" grpId="0"/>
      <p:bldP spid="92" grpId="0"/>
      <p:bldP spid="93" grpId="0"/>
      <p:bldP spid="96" grpId="0"/>
      <p:bldP spid="97" grpId="0"/>
      <p:bldP spid="65" grpId="0"/>
      <p:bldP spid="66" grpId="0" animBg="1"/>
      <p:bldP spid="67" grpId="0" animBg="1"/>
      <p:bldP spid="64" grpId="0"/>
      <p:bldP spid="68" grpId="0"/>
      <p:bldP spid="78" grpId="0"/>
      <p:bldP spid="79" grpId="0"/>
      <p:bldP spid="2" grpId="0"/>
      <p:bldP spid="87" grpId="0"/>
      <p:bldP spid="91" grpId="0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4" grpId="0"/>
      <p:bldP spid="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736" y="4030364"/>
            <a:ext cx="3933800" cy="28137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8668"/>
            <a:ext cx="8229600" cy="812059"/>
          </a:xfrm>
        </p:spPr>
        <p:txBody>
          <a:bodyPr>
            <a:normAutofit/>
          </a:bodyPr>
          <a:lstStyle/>
          <a:p>
            <a:r>
              <a:rPr lang="fr-FR" dirty="0" smtClean="0"/>
              <a:t>Pour une transition systémique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6"/>
          </a:xfrm>
        </p:spPr>
        <p:txBody>
          <a:bodyPr/>
          <a:lstStyle/>
          <a:p>
            <a:r>
              <a:rPr lang="fr-FR" dirty="0" smtClean="0"/>
              <a:t>Régimes alimentaires sobres</a:t>
            </a:r>
          </a:p>
          <a:p>
            <a:pPr lvl="1"/>
            <a:r>
              <a:rPr lang="fr-FR" dirty="0" smtClean="0"/>
              <a:t>Baisser la quantité de protéines ingérées</a:t>
            </a:r>
          </a:p>
          <a:p>
            <a:pPr lvl="1"/>
            <a:r>
              <a:rPr lang="fr-FR" dirty="0" smtClean="0"/>
              <a:t>Inverser proportions végétales et animales</a:t>
            </a:r>
          </a:p>
          <a:p>
            <a:pPr lvl="1"/>
            <a:endParaRPr lang="fr-FR" sz="1800" dirty="0" smtClean="0"/>
          </a:p>
          <a:p>
            <a:r>
              <a:rPr lang="fr-FR" dirty="0" smtClean="0"/>
              <a:t>Production alimentaire</a:t>
            </a:r>
          </a:p>
          <a:p>
            <a:pPr lvl="1"/>
            <a:r>
              <a:rPr lang="fr-FR" dirty="0" smtClean="0"/>
              <a:t>Scénario Autonome, Reconnecté, </a:t>
            </a:r>
            <a:r>
              <a:rPr lang="fr-FR" dirty="0" err="1" smtClean="0"/>
              <a:t>Demitarien</a:t>
            </a:r>
            <a:endParaRPr lang="fr-FR" dirty="0" smtClean="0"/>
          </a:p>
          <a:p>
            <a:pPr marL="57150" indent="0">
              <a:buNone/>
            </a:pPr>
            <a:r>
              <a:rPr lang="en-US" sz="2400" i="1" dirty="0" err="1"/>
              <a:t>Billen</a:t>
            </a:r>
            <a:r>
              <a:rPr lang="en-US" sz="2400" i="1" dirty="0"/>
              <a:t> et al. </a:t>
            </a:r>
            <a:r>
              <a:rPr lang="en-US" sz="2400" i="1" dirty="0" smtClean="0"/>
              <a:t>2021 Reshaping the</a:t>
            </a:r>
          </a:p>
          <a:p>
            <a:pPr marL="57150" indent="0">
              <a:buNone/>
            </a:pPr>
            <a:r>
              <a:rPr lang="en-US" sz="2400" i="1" dirty="0" smtClean="0"/>
              <a:t>European agro-food system</a:t>
            </a:r>
          </a:p>
          <a:p>
            <a:pPr lvl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/>
              <a:t>6</a:t>
            </a: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869160"/>
            <a:ext cx="406894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Réinventer la production agricole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17638"/>
            <a:ext cx="9081864" cy="2476872"/>
          </a:xfrm>
        </p:spPr>
        <p:txBody>
          <a:bodyPr>
            <a:normAutofit/>
          </a:bodyPr>
          <a:lstStyle/>
          <a:p>
            <a:r>
              <a:rPr lang="fr-FR" dirty="0" smtClean="0"/>
              <a:t>Nourrir toute l’Europe en agro-écologique et local :</a:t>
            </a:r>
            <a:br>
              <a:rPr lang="fr-FR" dirty="0" smtClean="0"/>
            </a:br>
            <a:r>
              <a:rPr lang="fr-FR" dirty="0" smtClean="0"/>
              <a:t>c’est possible  </a:t>
            </a:r>
            <a:r>
              <a:rPr lang="fr-FR" sz="1800" dirty="0" smtClean="0"/>
              <a:t>(</a:t>
            </a:r>
            <a:r>
              <a:rPr lang="fr-FR" sz="1800" dirty="0" err="1" smtClean="0"/>
              <a:t>Billen</a:t>
            </a:r>
            <a:r>
              <a:rPr lang="fr-FR" sz="1800" dirty="0" smtClean="0"/>
              <a:t> et al. 2021)</a:t>
            </a:r>
            <a:endParaRPr lang="fr-FR" sz="1800" dirty="0"/>
          </a:p>
          <a:p>
            <a:r>
              <a:rPr lang="fr-FR" dirty="0" smtClean="0"/>
              <a:t>Rendre cette nourriture saine accessible à tous : c’est possible !</a:t>
            </a:r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5724128" y="5134180"/>
            <a:ext cx="327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/>
              <a:t>securite-sociale-alimentation.org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4128" y="3988584"/>
            <a:ext cx="294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Sur une proposition initiale</a:t>
            </a:r>
          </a:p>
          <a:p>
            <a:r>
              <a:rPr lang="fr-FR" dirty="0" smtClean="0"/>
              <a:t>d’Ingénieurs Sans Frontières :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1503"/>
          <a:stretch/>
        </p:blipFill>
        <p:spPr>
          <a:xfrm>
            <a:off x="395536" y="3646854"/>
            <a:ext cx="4717778" cy="29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re 1"/>
          <p:cNvSpPr>
            <a:spLocks noGrp="1"/>
          </p:cNvSpPr>
          <p:nvPr>
            <p:ph type="title"/>
          </p:nvPr>
        </p:nvSpPr>
        <p:spPr>
          <a:xfrm>
            <a:off x="287841" y="199268"/>
            <a:ext cx="8579296" cy="601762"/>
          </a:xfrm>
        </p:spPr>
        <p:txBody>
          <a:bodyPr>
            <a:normAutofit fontScale="90000"/>
          </a:bodyPr>
          <a:lstStyle/>
          <a:p>
            <a:r>
              <a:rPr lang="fr-FR" altLang="fr-FR" dirty="0" smtClean="0"/>
              <a:t>Reconsidérer urines et matières fécales</a:t>
            </a:r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2133600" cy="365125"/>
          </a:xfrm>
        </p:spPr>
        <p:txBody>
          <a:bodyPr/>
          <a:lstStyle/>
          <a:p>
            <a:r>
              <a:rPr lang="fr-BE" dirty="0" smtClean="0"/>
              <a:t>7</a:t>
            </a:r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41555"/>
            <a:ext cx="6696744" cy="56481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947852" y="5943417"/>
            <a:ext cx="1184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/>
              <a:t>ARCEAU-IF</a:t>
            </a:r>
          </a:p>
          <a:p>
            <a:pPr algn="r"/>
            <a:r>
              <a:rPr lang="fr-FR" dirty="0" smtClean="0"/>
              <a:t>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3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739</Words>
  <Application>Microsoft Office PowerPoint</Application>
  <PresentationFormat>Affichage à l'écran (4:3)</PresentationFormat>
  <Paragraphs>259</Paragraphs>
  <Slides>24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Lucida Sans</vt:lpstr>
      <vt:lpstr>Times New Roman</vt:lpstr>
      <vt:lpstr>Wingdings</vt:lpstr>
      <vt:lpstr>Thème Office</vt:lpstr>
      <vt:lpstr>Ce que révèlent nos urines ? L’urine dans les sociétés industrielles de l’Anthropocène</vt:lpstr>
      <vt:lpstr>Intrication des enjeux santé &amp; environnement</vt:lpstr>
      <vt:lpstr>Les limites du système Terre à l’Anthropocène</vt:lpstr>
      <vt:lpstr>Présentation PowerPoint</vt:lpstr>
      <vt:lpstr>La voie majoritaire des écosystèmes</vt:lpstr>
      <vt:lpstr>Présentation PowerPoint</vt:lpstr>
      <vt:lpstr>Pour une transition systémique</vt:lpstr>
      <vt:lpstr>Réinventer la production agricole</vt:lpstr>
      <vt:lpstr>Reconsidérer urines et matières fécales</vt:lpstr>
      <vt:lpstr>Une pratique traditionnelle « oubliée »</vt:lpstr>
      <vt:lpstr>Émergence de systèmes alternatifs centrés sur l’urine</vt:lpstr>
      <vt:lpstr>En France, quelques jalons</vt:lpstr>
      <vt:lpstr>Présentation PowerPoint</vt:lpstr>
      <vt:lpstr>Axe santé</vt:lpstr>
      <vt:lpstr>Résidus pharmaceutiques</vt:lpstr>
      <vt:lpstr>Résidus pharmaceutiques</vt:lpstr>
      <vt:lpstr>Que faire de mon urine ?</vt:lpstr>
      <vt:lpstr>À petite échelle</vt:lpstr>
      <vt:lpstr>Des initiatives locales en croissance</vt:lpstr>
      <vt:lpstr>Présentation PowerPoint</vt:lpstr>
      <vt:lpstr>Présentation PowerPoint</vt:lpstr>
      <vt:lpstr>Présentation PowerPoint</vt:lpstr>
      <vt:lpstr>Présentation PowerPoint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Développement durable : Ingénieurs pour un monde complexe</dc:title>
  <dc:creator>Fabien ESCULIER</dc:creator>
  <cp:lastModifiedBy>Fabien ESCULIER</cp:lastModifiedBy>
  <cp:revision>185</cp:revision>
  <dcterms:created xsi:type="dcterms:W3CDTF">2016-02-12T09:36:35Z</dcterms:created>
  <dcterms:modified xsi:type="dcterms:W3CDTF">2023-10-09T12:03:33Z</dcterms:modified>
</cp:coreProperties>
</file>